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Oswald" panose="00000500000000000000" pitchFamily="2" charset="0"/>
      <p:regular r:id="rId18"/>
      <p:bold r:id="rId19"/>
    </p:embeddedFont>
    <p:embeddedFont>
      <p:font typeface="Oswald Medium" panose="00000600000000000000" pitchFamily="2" charset="0"/>
      <p:regular r:id="rId20"/>
      <p:bold r:id="rId21"/>
    </p:embeddedFon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258"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c6c76f55a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c6c76f55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c6c76f55a1_0_2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c6c76f55a1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10774b72cc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10774b72cc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c6c76f55a1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c6c76f55a1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c778d7cb0a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c778d7cb0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c778d7cb0a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c778d7cb0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c8eff05f53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c8eff05f5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10774b72cc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10774b72cc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10774b72cc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10774b72cc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10774b72cc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10774b72c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However, running a satellite in space has numerous challenges. In space, our cubesat will be spinning around which will provide inconsistent sun exposure on the solar panels as well as causing drastic changes in temperature depending on which side of the cubesat is in the sun’s rays. There is no way to fully ground our electronics and there is noise. A mechanical challenge is fitting all our components in a cubesat.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10774b72cc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10774b72c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c8eff05f5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c8eff05f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200"/>
              </a:spcAft>
              <a:buNone/>
            </a:pPr>
            <a:r>
              <a:rPr lang="en" b="1">
                <a:solidFill>
                  <a:srgbClr val="595959"/>
                </a:solidFill>
                <a:latin typeface="Oswald"/>
                <a:ea typeface="Oswald"/>
                <a:cs typeface="Oswald"/>
                <a:sym typeface="Oswald"/>
              </a:rPr>
              <a:t>IC Transceiver (low voltage differential signaling driver)</a:t>
            </a:r>
            <a:r>
              <a:rPr lang="en">
                <a:solidFill>
                  <a:srgbClr val="595959"/>
                </a:solidFill>
                <a:latin typeface="Oswald"/>
                <a:ea typeface="Oswald"/>
                <a:cs typeface="Oswald"/>
                <a:sym typeface="Oswald"/>
              </a:rPr>
              <a:t>:  converts the 3.3 V input into two opposite signals of lower voltage which is inputted into the ADC. The ADC outputs the same two opposite signals, and the IC transceiver converts them to a single higher voltage signal.</a:t>
            </a:r>
            <a:endParaRPr sz="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c778d7cb0a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c778d7cb0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c6c76f55a1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c6c76f55a1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c8e5d38e6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c8e5d38e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Font typeface="Oswald Medium"/>
              <a:buNone/>
              <a:defRPr sz="5200">
                <a:latin typeface="Oswald Medium"/>
                <a:ea typeface="Oswald Medium"/>
                <a:cs typeface="Oswald Medium"/>
                <a:sym typeface="Oswald Medium"/>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Font typeface="Oswald"/>
              <a:buNone/>
              <a:defRPr sz="2800">
                <a:latin typeface="Oswald"/>
                <a:ea typeface="Oswald"/>
                <a:cs typeface="Oswald"/>
                <a:sym typeface="Oswal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Font typeface="Oswald Medium"/>
              <a:buNone/>
              <a:defRPr>
                <a:latin typeface="Oswald Medium"/>
                <a:ea typeface="Oswald Medium"/>
                <a:cs typeface="Oswald Medium"/>
                <a:sym typeface="Oswald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Font typeface="Oswald"/>
              <a:buChar char="●"/>
              <a:defRPr>
                <a:latin typeface="Oswald"/>
                <a:ea typeface="Oswald"/>
                <a:cs typeface="Oswald"/>
                <a:sym typeface="Oswald"/>
              </a:defRPr>
            </a:lvl1pPr>
            <a:lvl2pPr marL="914400" lvl="1" indent="-317500" rtl="0">
              <a:spcBef>
                <a:spcPts val="0"/>
              </a:spcBef>
              <a:spcAft>
                <a:spcPts val="0"/>
              </a:spcAft>
              <a:buSzPts val="1400"/>
              <a:buFont typeface="Oswald"/>
              <a:buChar char="○"/>
              <a:defRPr>
                <a:latin typeface="Oswald"/>
                <a:ea typeface="Oswald"/>
                <a:cs typeface="Oswald"/>
                <a:sym typeface="Oswald"/>
              </a:defRPr>
            </a:lvl2pPr>
            <a:lvl3pPr marL="1371600" lvl="2" indent="-317500" rtl="0">
              <a:spcBef>
                <a:spcPts val="0"/>
              </a:spcBef>
              <a:spcAft>
                <a:spcPts val="0"/>
              </a:spcAft>
              <a:buSzPts val="1400"/>
              <a:buFont typeface="Oswald"/>
              <a:buChar char="■"/>
              <a:defRPr>
                <a:latin typeface="Oswald"/>
                <a:ea typeface="Oswald"/>
                <a:cs typeface="Oswald"/>
                <a:sym typeface="Oswald"/>
              </a:defRPr>
            </a:lvl3pPr>
            <a:lvl4pPr marL="1828800" lvl="3" indent="-317500" rtl="0">
              <a:spcBef>
                <a:spcPts val="0"/>
              </a:spcBef>
              <a:spcAft>
                <a:spcPts val="0"/>
              </a:spcAft>
              <a:buSzPts val="1400"/>
              <a:buFont typeface="Oswald"/>
              <a:buChar char="●"/>
              <a:defRPr>
                <a:latin typeface="Oswald"/>
                <a:ea typeface="Oswald"/>
                <a:cs typeface="Oswald"/>
                <a:sym typeface="Oswald"/>
              </a:defRPr>
            </a:lvl4pPr>
            <a:lvl5pPr marL="2286000" lvl="4" indent="-317500" rtl="0">
              <a:spcBef>
                <a:spcPts val="0"/>
              </a:spcBef>
              <a:spcAft>
                <a:spcPts val="0"/>
              </a:spcAft>
              <a:buSzPts val="1400"/>
              <a:buFont typeface="Oswald"/>
              <a:buChar char="○"/>
              <a:defRPr>
                <a:latin typeface="Oswald"/>
                <a:ea typeface="Oswald"/>
                <a:cs typeface="Oswald"/>
                <a:sym typeface="Oswald"/>
              </a:defRPr>
            </a:lvl5pPr>
            <a:lvl6pPr marL="2743200" lvl="5" indent="-317500" rtl="0">
              <a:spcBef>
                <a:spcPts val="0"/>
              </a:spcBef>
              <a:spcAft>
                <a:spcPts val="0"/>
              </a:spcAft>
              <a:buSzPts val="1400"/>
              <a:buFont typeface="Oswald"/>
              <a:buChar char="■"/>
              <a:defRPr>
                <a:latin typeface="Oswald"/>
                <a:ea typeface="Oswald"/>
                <a:cs typeface="Oswald"/>
                <a:sym typeface="Oswald"/>
              </a:defRPr>
            </a:lvl6pPr>
            <a:lvl7pPr marL="3200400" lvl="6" indent="-317500" rtl="0">
              <a:spcBef>
                <a:spcPts val="0"/>
              </a:spcBef>
              <a:spcAft>
                <a:spcPts val="0"/>
              </a:spcAft>
              <a:buSzPts val="1400"/>
              <a:buFont typeface="Oswald"/>
              <a:buChar char="●"/>
              <a:defRPr>
                <a:latin typeface="Oswald"/>
                <a:ea typeface="Oswald"/>
                <a:cs typeface="Oswald"/>
                <a:sym typeface="Oswald"/>
              </a:defRPr>
            </a:lvl7pPr>
            <a:lvl8pPr marL="3657600" lvl="7" indent="-317500" rtl="0">
              <a:spcBef>
                <a:spcPts val="0"/>
              </a:spcBef>
              <a:spcAft>
                <a:spcPts val="0"/>
              </a:spcAft>
              <a:buSzPts val="1400"/>
              <a:buFont typeface="Oswald"/>
              <a:buChar char="○"/>
              <a:defRPr>
                <a:latin typeface="Oswald"/>
                <a:ea typeface="Oswald"/>
                <a:cs typeface="Oswald"/>
                <a:sym typeface="Oswald"/>
              </a:defRPr>
            </a:lvl8pPr>
            <a:lvl9pPr marL="4114800" lvl="8" indent="-317500" rtl="0">
              <a:spcBef>
                <a:spcPts val="0"/>
              </a:spcBef>
              <a:spcAft>
                <a:spcPts val="0"/>
              </a:spcAft>
              <a:buSzPts val="1400"/>
              <a:buFont typeface="Oswald"/>
              <a:buChar char="■"/>
              <a:defRPr>
                <a:latin typeface="Oswald"/>
                <a:ea typeface="Oswald"/>
                <a:cs typeface="Oswald"/>
                <a:sym typeface="Oswald"/>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24" name="Google Shape;24;p4"/>
          <p:cNvCxnSpPr/>
          <p:nvPr/>
        </p:nvCxnSpPr>
        <p:spPr>
          <a:xfrm>
            <a:off x="380000" y="1065350"/>
            <a:ext cx="4471800" cy="0"/>
          </a:xfrm>
          <a:prstGeom prst="straightConnector1">
            <a:avLst/>
          </a:prstGeom>
          <a:noFill/>
          <a:ln w="19050" cap="flat" cmpd="sng">
            <a:solidFill>
              <a:srgbClr val="FF0000"/>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5" name="Google Shape;35;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9" name="Google Shape;3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blip>
          <a:stretch>
            <a:fillRect/>
          </a:stretch>
        </p:blipFill>
        <p:spPr>
          <a:xfrm>
            <a:off x="2668526" y="4663224"/>
            <a:ext cx="1750099" cy="414750"/>
          </a:xfrm>
          <a:prstGeom prst="rect">
            <a:avLst/>
          </a:prstGeom>
          <a:noFill/>
          <a:ln>
            <a:noFill/>
          </a:ln>
        </p:spPr>
      </p:pic>
      <p:cxnSp>
        <p:nvCxnSpPr>
          <p:cNvPr id="10" name="Google Shape;10;p1"/>
          <p:cNvCxnSpPr/>
          <p:nvPr/>
        </p:nvCxnSpPr>
        <p:spPr>
          <a:xfrm>
            <a:off x="4529225" y="4783125"/>
            <a:ext cx="0" cy="294900"/>
          </a:xfrm>
          <a:prstGeom prst="straightConnector1">
            <a:avLst/>
          </a:prstGeom>
          <a:noFill/>
          <a:ln w="19050" cap="flat" cmpd="sng">
            <a:solidFill>
              <a:srgbClr val="CC0000"/>
            </a:solidFill>
            <a:prstDash val="solid"/>
            <a:round/>
            <a:headEnd type="none" w="med" len="med"/>
            <a:tailEnd type="none" w="med" len="med"/>
          </a:ln>
        </p:spPr>
      </p:cxnSp>
      <p:pic>
        <p:nvPicPr>
          <p:cNvPr id="11" name="Google Shape;11;p1"/>
          <p:cNvPicPr preferRelativeResize="0"/>
          <p:nvPr/>
        </p:nvPicPr>
        <p:blipFill>
          <a:blip r:embed="rId14">
            <a:alphaModFix/>
          </a:blip>
          <a:stretch>
            <a:fillRect/>
          </a:stretch>
        </p:blipFill>
        <p:spPr>
          <a:xfrm>
            <a:off x="4606178" y="4465298"/>
            <a:ext cx="440046" cy="681075"/>
          </a:xfrm>
          <a:prstGeom prst="rect">
            <a:avLst/>
          </a:prstGeom>
          <a:noFill/>
          <a:ln>
            <a:noFill/>
          </a:ln>
        </p:spPr>
      </p:pic>
      <p:pic>
        <p:nvPicPr>
          <p:cNvPr id="12" name="Google Shape;12;p1"/>
          <p:cNvPicPr preferRelativeResize="0"/>
          <p:nvPr/>
        </p:nvPicPr>
        <p:blipFill>
          <a:blip r:embed="rId15">
            <a:alphaModFix/>
          </a:blip>
          <a:stretch>
            <a:fillRect/>
          </a:stretch>
        </p:blipFill>
        <p:spPr>
          <a:xfrm>
            <a:off x="5193200" y="4519488"/>
            <a:ext cx="814275" cy="68107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11700" y="0"/>
            <a:ext cx="8520600" cy="2822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WINS - Waves, Instabilities &amp; Noise Spectrometer for Earth’s Ionosphere</a:t>
            </a:r>
            <a:endParaRPr>
              <a:latin typeface="Oswald Medium"/>
              <a:ea typeface="Oswald Medium"/>
              <a:cs typeface="Oswald Medium"/>
              <a:sym typeface="Oswald Medium"/>
            </a:endParaRPr>
          </a:p>
        </p:txBody>
      </p:sp>
      <p:sp>
        <p:nvSpPr>
          <p:cNvPr id="60" name="Google Shape;60;p13"/>
          <p:cNvSpPr txBox="1">
            <a:spLocks noGrp="1"/>
          </p:cNvSpPr>
          <p:nvPr>
            <p:ph type="subTitle" idx="1"/>
          </p:nvPr>
        </p:nvSpPr>
        <p:spPr>
          <a:xfrm>
            <a:off x="311700" y="33768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400"/>
              <a:t>Presented by Sarina Blanchard</a:t>
            </a:r>
            <a:endParaRPr sz="2400"/>
          </a:p>
        </p:txBody>
      </p:sp>
      <p:cxnSp>
        <p:nvCxnSpPr>
          <p:cNvPr id="61" name="Google Shape;61;p13"/>
          <p:cNvCxnSpPr/>
          <p:nvPr/>
        </p:nvCxnSpPr>
        <p:spPr>
          <a:xfrm>
            <a:off x="485700" y="3289613"/>
            <a:ext cx="8172600" cy="0"/>
          </a:xfrm>
          <a:prstGeom prst="straightConnector1">
            <a:avLst/>
          </a:prstGeom>
          <a:noFill/>
          <a:ln w="28575" cap="flat" cmpd="sng">
            <a:solidFill>
              <a:srgbClr val="FF0000"/>
            </a:solidFill>
            <a:prstDash val="solid"/>
            <a:round/>
            <a:headEnd type="none" w="med" len="med"/>
            <a:tailEnd type="none" w="med" len="med"/>
          </a:ln>
        </p:spPr>
      </p:cxnSp>
      <p:cxnSp>
        <p:nvCxnSpPr>
          <p:cNvPr id="62" name="Google Shape;62;p13"/>
          <p:cNvCxnSpPr/>
          <p:nvPr/>
        </p:nvCxnSpPr>
        <p:spPr>
          <a:xfrm>
            <a:off x="485700" y="4035375"/>
            <a:ext cx="8172600" cy="0"/>
          </a:xfrm>
          <a:prstGeom prst="straightConnector1">
            <a:avLst/>
          </a:prstGeom>
          <a:noFill/>
          <a:ln w="28575" cap="flat" cmpd="sng">
            <a:solidFill>
              <a:srgbClr val="FF0000"/>
            </a:solidFill>
            <a:prstDash val="solid"/>
            <a:round/>
            <a:headEnd type="none" w="med" len="med"/>
            <a:tailEnd type="none" w="med" len="med"/>
          </a:ln>
        </p:spPr>
      </p:cxnSp>
      <p:sp>
        <p:nvSpPr>
          <p:cNvPr id="63" name="Google Shape;63;p13"/>
          <p:cNvSpPr txBox="1"/>
          <p:nvPr/>
        </p:nvSpPr>
        <p:spPr>
          <a:xfrm>
            <a:off x="1767000" y="4035375"/>
            <a:ext cx="56100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latin typeface="Oswald"/>
                <a:ea typeface="Oswald"/>
                <a:cs typeface="Oswald"/>
                <a:sym typeface="Oswald"/>
              </a:rPr>
              <a:t>Space Grant Symposium</a:t>
            </a:r>
            <a:endParaRPr sz="2000">
              <a:latin typeface="Oswald"/>
              <a:ea typeface="Oswald"/>
              <a:cs typeface="Oswald"/>
              <a:sym typeface="Oswald"/>
            </a:endParaRPr>
          </a:p>
        </p:txBody>
      </p:sp>
      <p:sp>
        <p:nvSpPr>
          <p:cNvPr id="64" name="Google Shape;64;p13"/>
          <p:cNvSpPr txBox="1">
            <a:spLocks noGrp="1"/>
          </p:cNvSpPr>
          <p:nvPr>
            <p:ph type="ctrTitle"/>
          </p:nvPr>
        </p:nvSpPr>
        <p:spPr>
          <a:xfrm>
            <a:off x="370158" y="123702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a:t>Mentor: Naomi Yescas</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Testing</a:t>
            </a:r>
            <a:endParaRPr/>
          </a:p>
        </p:txBody>
      </p:sp>
      <p:sp>
        <p:nvSpPr>
          <p:cNvPr id="197" name="Google Shape;197;p22"/>
          <p:cNvSpPr txBox="1">
            <a:spLocks noGrp="1"/>
          </p:cNvSpPr>
          <p:nvPr>
            <p:ph type="body" idx="1"/>
          </p:nvPr>
        </p:nvSpPr>
        <p:spPr>
          <a:xfrm>
            <a:off x="311700" y="1152475"/>
            <a:ext cx="8520600" cy="5727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7200"/>
              <a:t>Top is data output</a:t>
            </a:r>
            <a:endParaRPr sz="7200"/>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98" name="Google Shape;198;p22"/>
          <p:cNvPicPr preferRelativeResize="0"/>
          <p:nvPr/>
        </p:nvPicPr>
        <p:blipFill>
          <a:blip r:embed="rId3">
            <a:alphaModFix/>
          </a:blip>
          <a:stretch>
            <a:fillRect/>
          </a:stretch>
        </p:blipFill>
        <p:spPr>
          <a:xfrm>
            <a:off x="311700" y="1632676"/>
            <a:ext cx="8577976" cy="1570675"/>
          </a:xfrm>
          <a:prstGeom prst="rect">
            <a:avLst/>
          </a:prstGeom>
          <a:noFill/>
          <a:ln>
            <a:noFill/>
          </a:ln>
        </p:spPr>
      </p:pic>
      <p:sp>
        <p:nvSpPr>
          <p:cNvPr id="199" name="Google Shape;199;p22"/>
          <p:cNvSpPr txBox="1"/>
          <p:nvPr/>
        </p:nvSpPr>
        <p:spPr>
          <a:xfrm>
            <a:off x="378900" y="3312575"/>
            <a:ext cx="7052700" cy="13236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800">
                <a:solidFill>
                  <a:schemeClr val="dk2"/>
                </a:solidFill>
                <a:latin typeface="Oswald"/>
                <a:ea typeface="Oswald"/>
                <a:cs typeface="Oswald"/>
                <a:sym typeface="Oswald"/>
              </a:rPr>
              <a:t>Bottom is clock signal</a:t>
            </a:r>
            <a:endParaRPr sz="1800">
              <a:solidFill>
                <a:schemeClr val="dk2"/>
              </a:solidFill>
              <a:latin typeface="Oswald"/>
              <a:ea typeface="Oswald"/>
              <a:cs typeface="Oswald"/>
              <a:sym typeface="Oswald"/>
            </a:endParaRPr>
          </a:p>
          <a:p>
            <a:pPr marL="0" lvl="0" indent="0" algn="l" rtl="0">
              <a:lnSpc>
                <a:spcPct val="100000"/>
              </a:lnSpc>
              <a:spcBef>
                <a:spcPts val="1200"/>
              </a:spcBef>
              <a:spcAft>
                <a:spcPts val="0"/>
              </a:spcAft>
              <a:buNone/>
            </a:pPr>
            <a:r>
              <a:rPr lang="en" sz="1800">
                <a:solidFill>
                  <a:schemeClr val="dk2"/>
                </a:solidFill>
                <a:latin typeface="Oswald"/>
                <a:ea typeface="Oswald"/>
                <a:cs typeface="Oswald"/>
                <a:sym typeface="Oswald"/>
              </a:rPr>
              <a:t>Top signal looks significantly faster than clock signal:</a:t>
            </a:r>
            <a:endParaRPr sz="1800">
              <a:solidFill>
                <a:schemeClr val="dk2"/>
              </a:solidFill>
              <a:latin typeface="Oswald"/>
              <a:ea typeface="Oswald"/>
              <a:cs typeface="Oswald"/>
              <a:sym typeface="Oswald"/>
            </a:endParaRPr>
          </a:p>
          <a:p>
            <a:pPr marL="457200" lvl="0" indent="-342900" algn="l" rtl="0">
              <a:lnSpc>
                <a:spcPct val="100000"/>
              </a:lnSpc>
              <a:spcBef>
                <a:spcPts val="1200"/>
              </a:spcBef>
              <a:spcAft>
                <a:spcPts val="0"/>
              </a:spcAft>
              <a:buClr>
                <a:schemeClr val="dk2"/>
              </a:buClr>
              <a:buSzPts val="1800"/>
              <a:buFont typeface="Oswald"/>
              <a:buChar char="-"/>
            </a:pPr>
            <a:r>
              <a:rPr lang="en" sz="1800">
                <a:solidFill>
                  <a:schemeClr val="dk2"/>
                </a:solidFill>
                <a:latin typeface="Oswald"/>
                <a:ea typeface="Oswald"/>
                <a:cs typeface="Oswald"/>
                <a:sym typeface="Oswald"/>
              </a:rPr>
              <a:t>Uses SerDes technology to transmit data to the FPGA</a:t>
            </a:r>
            <a:endParaRPr sz="1800">
              <a:solidFill>
                <a:schemeClr val="dk2"/>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Next Steps</a:t>
            </a:r>
            <a:endParaRPr/>
          </a:p>
        </p:txBody>
      </p:sp>
      <p:sp>
        <p:nvSpPr>
          <p:cNvPr id="205" name="Google Shape;205;p23"/>
          <p:cNvSpPr txBox="1">
            <a:spLocks noGrp="1"/>
          </p:cNvSpPr>
          <p:nvPr>
            <p:ph type="body" idx="1"/>
          </p:nvPr>
        </p:nvSpPr>
        <p:spPr>
          <a:xfrm>
            <a:off x="311700" y="1152475"/>
            <a:ext cx="5282400" cy="3416400"/>
          </a:xfrm>
          <a:prstGeom prst="rect">
            <a:avLst/>
          </a:prstGeom>
        </p:spPr>
        <p:txBody>
          <a:bodyPr spcFirstLastPara="1" wrap="square" lIns="91425" tIns="91425" rIns="91425" bIns="91425" anchor="t" anchorCtr="0">
            <a:normAutofit/>
          </a:bodyPr>
          <a:lstStyle/>
          <a:p>
            <a:pPr marL="457200" lvl="0" indent="-361950" algn="l" rtl="0">
              <a:lnSpc>
                <a:spcPct val="150000"/>
              </a:lnSpc>
              <a:spcBef>
                <a:spcPts val="0"/>
              </a:spcBef>
              <a:spcAft>
                <a:spcPts val="0"/>
              </a:spcAft>
              <a:buSzPts val="2100"/>
              <a:buChar char="●"/>
            </a:pPr>
            <a:r>
              <a:rPr lang="en" sz="2100"/>
              <a:t>More intensive testing and data decoding</a:t>
            </a:r>
            <a:endParaRPr sz="2100"/>
          </a:p>
          <a:p>
            <a:pPr marL="457200" lvl="0" indent="-361950" algn="l" rtl="0">
              <a:lnSpc>
                <a:spcPct val="150000"/>
              </a:lnSpc>
              <a:spcBef>
                <a:spcPts val="0"/>
              </a:spcBef>
              <a:spcAft>
                <a:spcPts val="0"/>
              </a:spcAft>
              <a:buSzPts val="2100"/>
              <a:buChar char="●"/>
            </a:pPr>
            <a:r>
              <a:rPr lang="en" sz="2100"/>
              <a:t>Implement changes discovered during testing</a:t>
            </a:r>
            <a:endParaRPr sz="2100"/>
          </a:p>
          <a:p>
            <a:pPr marL="914400" lvl="1" indent="-342900" algn="l" rtl="0">
              <a:lnSpc>
                <a:spcPct val="150000"/>
              </a:lnSpc>
              <a:spcBef>
                <a:spcPts val="0"/>
              </a:spcBef>
              <a:spcAft>
                <a:spcPts val="0"/>
              </a:spcAft>
              <a:buSzPts val="1800"/>
              <a:buChar char="○"/>
            </a:pPr>
            <a:r>
              <a:rPr lang="en" sz="1800"/>
              <a:t>Switch out voltage regulator to one easier to solder</a:t>
            </a:r>
            <a:endParaRPr sz="1800"/>
          </a:p>
          <a:p>
            <a:pPr marL="914400" lvl="1" indent="-342900" algn="l" rtl="0">
              <a:lnSpc>
                <a:spcPct val="150000"/>
              </a:lnSpc>
              <a:spcBef>
                <a:spcPts val="0"/>
              </a:spcBef>
              <a:spcAft>
                <a:spcPts val="0"/>
              </a:spcAft>
              <a:buSzPts val="1800"/>
              <a:buChar char="○"/>
            </a:pPr>
            <a:r>
              <a:rPr lang="en" sz="1800"/>
              <a:t>Change design to include standoffs </a:t>
            </a:r>
            <a:endParaRPr sz="1800"/>
          </a:p>
          <a:p>
            <a:pPr marL="457200" lvl="0" indent="-361950" algn="l" rtl="0">
              <a:lnSpc>
                <a:spcPct val="150000"/>
              </a:lnSpc>
              <a:spcBef>
                <a:spcPts val="0"/>
              </a:spcBef>
              <a:spcAft>
                <a:spcPts val="0"/>
              </a:spcAft>
              <a:buSzPts val="2100"/>
              <a:buChar char="●"/>
            </a:pPr>
            <a:r>
              <a:rPr lang="en" sz="2100"/>
              <a:t>Figure out mounting system and integration</a:t>
            </a:r>
            <a:endParaRPr sz="2100"/>
          </a:p>
          <a:p>
            <a:pPr marL="0" lvl="0" indent="0" algn="l" rtl="0">
              <a:lnSpc>
                <a:spcPct val="150000"/>
              </a:lnSpc>
              <a:spcBef>
                <a:spcPts val="1200"/>
              </a:spcBef>
              <a:spcAft>
                <a:spcPts val="1200"/>
              </a:spcAft>
              <a:buNone/>
            </a:pPr>
            <a:endParaRPr sz="2100"/>
          </a:p>
        </p:txBody>
      </p:sp>
      <p:pic>
        <p:nvPicPr>
          <p:cNvPr id="206" name="Google Shape;206;p23"/>
          <p:cNvPicPr preferRelativeResize="0"/>
          <p:nvPr/>
        </p:nvPicPr>
        <p:blipFill rotWithShape="1">
          <a:blip r:embed="rId3">
            <a:alphaModFix/>
          </a:blip>
          <a:srcRect l="18403" r="7773"/>
          <a:stretch/>
        </p:blipFill>
        <p:spPr>
          <a:xfrm>
            <a:off x="5333750" y="667125"/>
            <a:ext cx="3498551" cy="3809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Acknowledgements</a:t>
            </a:r>
            <a:endParaRPr/>
          </a:p>
        </p:txBody>
      </p:sp>
      <p:sp>
        <p:nvSpPr>
          <p:cNvPr id="212" name="Google Shape;212;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Thank you to:</a:t>
            </a:r>
            <a:endParaRPr/>
          </a:p>
          <a:p>
            <a:pPr marL="0" lvl="0" indent="0" algn="l" rtl="0">
              <a:spcBef>
                <a:spcPts val="1200"/>
              </a:spcBef>
              <a:spcAft>
                <a:spcPts val="0"/>
              </a:spcAft>
              <a:buNone/>
            </a:pPr>
            <a:endParaRPr/>
          </a:p>
          <a:p>
            <a:pPr marL="457200" lvl="0" indent="-342900" algn="l" rtl="0">
              <a:lnSpc>
                <a:spcPct val="200000"/>
              </a:lnSpc>
              <a:spcBef>
                <a:spcPts val="1200"/>
              </a:spcBef>
              <a:spcAft>
                <a:spcPts val="0"/>
              </a:spcAft>
              <a:buSzPts val="1800"/>
              <a:buChar char="●"/>
            </a:pPr>
            <a:r>
              <a:rPr lang="en" b="1"/>
              <a:t>Naomi Yescas</a:t>
            </a:r>
            <a:endParaRPr b="1"/>
          </a:p>
          <a:p>
            <a:pPr marL="457200" lvl="0" indent="-342900" algn="l" rtl="0">
              <a:lnSpc>
                <a:spcPct val="200000"/>
              </a:lnSpc>
              <a:spcBef>
                <a:spcPts val="0"/>
              </a:spcBef>
              <a:spcAft>
                <a:spcPts val="0"/>
              </a:spcAft>
              <a:buSzPts val="1800"/>
              <a:buChar char="●"/>
            </a:pPr>
            <a:r>
              <a:rPr lang="en" b="1"/>
              <a:t>Mihailo Martinović</a:t>
            </a:r>
            <a:endParaRPr b="1"/>
          </a:p>
          <a:p>
            <a:pPr marL="457200" lvl="0" indent="-342900" algn="l" rtl="0">
              <a:lnSpc>
                <a:spcPct val="200000"/>
              </a:lnSpc>
              <a:spcBef>
                <a:spcPts val="0"/>
              </a:spcBef>
              <a:spcAft>
                <a:spcPts val="0"/>
              </a:spcAft>
              <a:buSzPts val="1800"/>
              <a:buChar char="●"/>
            </a:pPr>
            <a:r>
              <a:rPr lang="en" b="1">
                <a:highlight>
                  <a:srgbClr val="FFFFFF"/>
                </a:highlight>
              </a:rPr>
              <a:t>Ahmad Sabir Qureshi</a:t>
            </a:r>
            <a:endParaRPr b="1">
              <a:highlight>
                <a:srgbClr val="FFFFFF"/>
              </a:highlight>
            </a:endParaRPr>
          </a:p>
          <a:p>
            <a:pPr marL="457200" lvl="0" indent="-342900" algn="l" rtl="0">
              <a:lnSpc>
                <a:spcPct val="200000"/>
              </a:lnSpc>
              <a:spcBef>
                <a:spcPts val="0"/>
              </a:spcBef>
              <a:spcAft>
                <a:spcPts val="0"/>
              </a:spcAft>
              <a:buSzPts val="1800"/>
              <a:buChar char="●"/>
            </a:pPr>
            <a:r>
              <a:rPr lang="en" b="1">
                <a:highlight>
                  <a:srgbClr val="FFFFFF"/>
                </a:highlight>
              </a:rPr>
              <a:t>Michelle Coe</a:t>
            </a:r>
            <a:endParaRPr/>
          </a:p>
          <a:p>
            <a:pPr marL="1828800" lvl="0" indent="0" algn="l" rtl="0">
              <a:spcBef>
                <a:spcPts val="1200"/>
              </a:spcBef>
              <a:spcAft>
                <a:spcPts val="1200"/>
              </a:spcAft>
              <a:buNone/>
            </a:pPr>
            <a:r>
              <a:rPr lang="en"/>
              <a:t>      And The Arizona Space Grant Consortium!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5"/>
          <p:cNvSpPr txBox="1">
            <a:spLocks noGrp="1"/>
          </p:cNvSpPr>
          <p:nvPr>
            <p:ph type="title"/>
          </p:nvPr>
        </p:nvSpPr>
        <p:spPr>
          <a:xfrm>
            <a:off x="52950" y="1554825"/>
            <a:ext cx="9038100" cy="1449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5000"/>
              <a:t>Thank You</a:t>
            </a:r>
            <a:endParaRPr sz="5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223" name="Google Shape;223;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914400" lvl="0" indent="-457200" algn="l" rtl="0">
              <a:spcBef>
                <a:spcPts val="1200"/>
              </a:spcBef>
              <a:spcAft>
                <a:spcPts val="0"/>
              </a:spcAft>
              <a:buNone/>
            </a:pPr>
            <a:r>
              <a:rPr lang="en" sz="1500">
                <a:solidFill>
                  <a:schemeClr val="dk1"/>
                </a:solidFill>
              </a:rPr>
              <a:t>Hrybyk-Keith, M. P. (2018, May 31). </a:t>
            </a:r>
            <a:r>
              <a:rPr lang="en" sz="1500" i="1">
                <a:solidFill>
                  <a:schemeClr val="dk1"/>
                </a:solidFill>
              </a:rPr>
              <a:t>Ionosphere Graphics</a:t>
            </a:r>
            <a:r>
              <a:rPr lang="en" sz="1500">
                <a:solidFill>
                  <a:schemeClr val="dk1"/>
                </a:solidFill>
              </a:rPr>
              <a:t>. NASA. https://svs.gsfc.nasa.gov/12960/#section_credits </a:t>
            </a:r>
            <a:endParaRPr sz="1500"/>
          </a:p>
          <a:p>
            <a:pPr marL="914400" lvl="0" indent="-457200" algn="l" rtl="0">
              <a:spcBef>
                <a:spcPts val="1200"/>
              </a:spcBef>
              <a:spcAft>
                <a:spcPts val="0"/>
              </a:spcAft>
              <a:buNone/>
            </a:pPr>
            <a:r>
              <a:rPr lang="en" sz="1500">
                <a:solidFill>
                  <a:schemeClr val="dk1"/>
                </a:solidFill>
              </a:rPr>
              <a:t>NASA/JPL-Caltech/Montana State University. (2012, February 14). </a:t>
            </a:r>
            <a:r>
              <a:rPr lang="en" sz="1500" i="1">
                <a:solidFill>
                  <a:schemeClr val="dk1"/>
                </a:solidFill>
              </a:rPr>
              <a:t>CubeSat artist rendering and NASA’s M-cubed/cove</a:t>
            </a:r>
            <a:r>
              <a:rPr lang="en" sz="1500">
                <a:solidFill>
                  <a:schemeClr val="dk1"/>
                </a:solidFill>
              </a:rPr>
              <a:t>. NASA. https://www.jpl.nasa.gov/images/pia15380-cubesat-artist-rendering-and-nasas-m-cubedcove </a:t>
            </a:r>
            <a:endParaRPr sz="1500">
              <a:solidFill>
                <a:schemeClr val="dk1"/>
              </a:solidFill>
            </a:endParaRPr>
          </a:p>
          <a:p>
            <a:pPr marL="914400" lvl="0" indent="-457200" algn="l" rtl="0">
              <a:spcBef>
                <a:spcPts val="1200"/>
              </a:spcBef>
              <a:spcAft>
                <a:spcPts val="0"/>
              </a:spcAft>
              <a:buNone/>
            </a:pPr>
            <a:r>
              <a:rPr lang="en" sz="1500">
                <a:solidFill>
                  <a:schemeClr val="dk1"/>
                </a:solidFill>
              </a:rPr>
              <a:t>Negrea, C., Zabotin, N., Bullett, T., Codrescu, M., &amp; Fuller‐Rowell, T. (2016). Ionospheric response to tidal waves measured by dynasonde techniques. </a:t>
            </a:r>
            <a:r>
              <a:rPr lang="en" sz="1500" i="1">
                <a:solidFill>
                  <a:schemeClr val="dk1"/>
                </a:solidFill>
              </a:rPr>
              <a:t>Journal of Geophysical Research: Space Physics</a:t>
            </a:r>
            <a:r>
              <a:rPr lang="en" sz="1500">
                <a:solidFill>
                  <a:schemeClr val="dk1"/>
                </a:solidFill>
              </a:rPr>
              <a:t>, </a:t>
            </a:r>
            <a:r>
              <a:rPr lang="en" sz="1500" i="1">
                <a:solidFill>
                  <a:schemeClr val="dk1"/>
                </a:solidFill>
              </a:rPr>
              <a:t>121</a:t>
            </a:r>
            <a:r>
              <a:rPr lang="en" sz="1500">
                <a:solidFill>
                  <a:schemeClr val="dk1"/>
                </a:solidFill>
              </a:rPr>
              <a:t>(1), 602–611. https://doi.org/10.1002/2015ja021574 </a:t>
            </a:r>
            <a:endParaRPr sz="1500">
              <a:solidFill>
                <a:schemeClr val="dk1"/>
              </a:solidFill>
            </a:endParaRPr>
          </a:p>
          <a:p>
            <a:pPr marL="355600" lvl="0" indent="-12700" algn="l" rtl="0">
              <a:spcBef>
                <a:spcPts val="120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spcBef>
                <a:spcPts val="1200"/>
              </a:spcBef>
              <a:spcAft>
                <a:spcPts val="1200"/>
              </a:spcAft>
              <a:buNone/>
            </a:pPr>
            <a:r>
              <a:rPr lang="en"/>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Hardware</a:t>
            </a:r>
            <a:endParaRPr/>
          </a:p>
        </p:txBody>
      </p:sp>
      <p:sp>
        <p:nvSpPr>
          <p:cNvPr id="229" name="Google Shape;229;p27"/>
          <p:cNvSpPr txBox="1">
            <a:spLocks noGrp="1"/>
          </p:cNvSpPr>
          <p:nvPr>
            <p:ph type="body" idx="1"/>
          </p:nvPr>
        </p:nvSpPr>
        <p:spPr>
          <a:xfrm>
            <a:off x="311700" y="1152475"/>
            <a:ext cx="45288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ADC - ADC32J43</a:t>
            </a:r>
            <a:endParaRPr/>
          </a:p>
          <a:p>
            <a:pPr marL="457200" lvl="0" indent="-342900" algn="l" rtl="0">
              <a:spcBef>
                <a:spcPts val="1200"/>
              </a:spcBef>
              <a:spcAft>
                <a:spcPts val="0"/>
              </a:spcAft>
              <a:buSzPts val="1800"/>
              <a:buChar char="-"/>
            </a:pPr>
            <a:r>
              <a:rPr lang="en"/>
              <a:t>High-linearity </a:t>
            </a:r>
            <a:endParaRPr/>
          </a:p>
          <a:p>
            <a:pPr marL="457200" lvl="0" indent="-342900" algn="l" rtl="0">
              <a:spcBef>
                <a:spcPts val="0"/>
              </a:spcBef>
              <a:spcAft>
                <a:spcPts val="0"/>
              </a:spcAft>
              <a:buSzPts val="1800"/>
              <a:buChar char="-"/>
            </a:pPr>
            <a:r>
              <a:rPr lang="en"/>
              <a:t>Ultra-low power</a:t>
            </a:r>
            <a:endParaRPr/>
          </a:p>
          <a:p>
            <a:pPr marL="457200" lvl="0" indent="-342900" algn="l" rtl="0">
              <a:spcBef>
                <a:spcPts val="0"/>
              </a:spcBef>
              <a:spcAft>
                <a:spcPts val="0"/>
              </a:spcAft>
              <a:buSzPts val="1800"/>
              <a:buChar char="-"/>
            </a:pPr>
            <a:r>
              <a:rPr lang="en"/>
              <a:t>Dual Channel</a:t>
            </a:r>
            <a:endParaRPr/>
          </a:p>
          <a:p>
            <a:pPr marL="457200" lvl="0" indent="-342900" algn="l" rtl="0">
              <a:spcBef>
                <a:spcPts val="0"/>
              </a:spcBef>
              <a:spcAft>
                <a:spcPts val="0"/>
              </a:spcAft>
              <a:buSzPts val="1800"/>
              <a:buChar char="-"/>
            </a:pPr>
            <a:r>
              <a:rPr lang="en"/>
              <a:t>14-bit</a:t>
            </a:r>
            <a:endParaRPr/>
          </a:p>
          <a:p>
            <a:pPr marL="457200" lvl="0" indent="-342900" algn="l" rtl="0">
              <a:spcBef>
                <a:spcPts val="0"/>
              </a:spcBef>
              <a:spcAft>
                <a:spcPts val="0"/>
              </a:spcAft>
              <a:buSzPts val="1800"/>
              <a:buChar char="-"/>
            </a:pPr>
            <a:r>
              <a:rPr lang="en"/>
              <a:t>50-MSPS to 160-MSPS (mega samples per second)</a:t>
            </a:r>
            <a:endParaRPr/>
          </a:p>
          <a:p>
            <a:pPr marL="0" lvl="0" indent="0" algn="l" rtl="0">
              <a:spcBef>
                <a:spcPts val="1200"/>
              </a:spcBef>
              <a:spcAft>
                <a:spcPts val="1200"/>
              </a:spcAft>
              <a:buNone/>
            </a:pPr>
            <a:r>
              <a:rPr lang="en"/>
              <a:t>One of the goals of the project is to apply legacy technology, so we took inspiration from the </a:t>
            </a:r>
            <a:r>
              <a:rPr lang="en" b="1">
                <a:solidFill>
                  <a:srgbClr val="222222"/>
                </a:solidFill>
                <a:highlight>
                  <a:srgbClr val="FFFFFF"/>
                </a:highlight>
              </a:rPr>
              <a:t>ADC32J43EVM</a:t>
            </a:r>
            <a:endParaRPr/>
          </a:p>
        </p:txBody>
      </p:sp>
      <p:pic>
        <p:nvPicPr>
          <p:cNvPr id="230" name="Google Shape;230;p27"/>
          <p:cNvPicPr preferRelativeResize="0"/>
          <p:nvPr/>
        </p:nvPicPr>
        <p:blipFill rotWithShape="1">
          <a:blip r:embed="rId3">
            <a:alphaModFix/>
          </a:blip>
          <a:srcRect t="19970" b="21754"/>
          <a:stretch/>
        </p:blipFill>
        <p:spPr>
          <a:xfrm>
            <a:off x="4963325" y="1249475"/>
            <a:ext cx="3868974" cy="2254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Goals</a:t>
            </a:r>
            <a:endParaRPr/>
          </a:p>
        </p:txBody>
      </p:sp>
      <p:sp>
        <p:nvSpPr>
          <p:cNvPr id="70" name="Google Shape;70;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Design an instrument capable of flying on a cubest that can take electric field measurements of the ionosphere up to very high frequencies.</a:t>
            </a:r>
            <a:endParaRPr/>
          </a:p>
          <a:p>
            <a:pPr marL="457200" lvl="0" indent="-342900" algn="l" rtl="0">
              <a:spcBef>
                <a:spcPts val="0"/>
              </a:spcBef>
              <a:spcAft>
                <a:spcPts val="0"/>
              </a:spcAft>
              <a:buSzPts val="1800"/>
              <a:buChar char="●"/>
            </a:pPr>
            <a:r>
              <a:rPr lang="en"/>
              <a:t>Measure plasma parameters and waves to the same accuracy as existing solar wind payloads.</a:t>
            </a:r>
            <a:endParaRPr/>
          </a:p>
          <a:p>
            <a:pPr marL="457200" lvl="0" indent="0" algn="l" rtl="0">
              <a:spcBef>
                <a:spcPts val="1200"/>
              </a:spcBef>
              <a:spcAft>
                <a:spcPts val="1200"/>
              </a:spcAft>
              <a:buNone/>
            </a:pPr>
            <a:endParaRPr/>
          </a:p>
        </p:txBody>
      </p:sp>
      <p:sp>
        <p:nvSpPr>
          <p:cNvPr id="71" name="Google Shape;71;p14"/>
          <p:cNvSpPr txBox="1">
            <a:spLocks noGrp="1"/>
          </p:cNvSpPr>
          <p:nvPr>
            <p:ph type="title"/>
          </p:nvPr>
        </p:nvSpPr>
        <p:spPr>
          <a:xfrm>
            <a:off x="311700" y="2489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My Focus</a:t>
            </a:r>
            <a:endParaRPr/>
          </a:p>
        </p:txBody>
      </p:sp>
      <p:sp>
        <p:nvSpPr>
          <p:cNvPr id="72" name="Google Shape;72;p14"/>
          <p:cNvSpPr txBox="1">
            <a:spLocks noGrp="1"/>
          </p:cNvSpPr>
          <p:nvPr>
            <p:ph type="body" idx="1"/>
          </p:nvPr>
        </p:nvSpPr>
        <p:spPr>
          <a:xfrm>
            <a:off x="311700" y="3225825"/>
            <a:ext cx="8149200" cy="1227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Develop an Analog to Digital (ADC) Printed Circuit Board (PCB) to convert the input signals into digital signals.</a:t>
            </a:r>
            <a:endParaRPr/>
          </a:p>
        </p:txBody>
      </p:sp>
      <p:cxnSp>
        <p:nvCxnSpPr>
          <p:cNvPr id="73" name="Google Shape;73;p14"/>
          <p:cNvCxnSpPr/>
          <p:nvPr/>
        </p:nvCxnSpPr>
        <p:spPr>
          <a:xfrm>
            <a:off x="344925" y="3084075"/>
            <a:ext cx="4534800" cy="0"/>
          </a:xfrm>
          <a:prstGeom prst="straightConnector1">
            <a:avLst/>
          </a:prstGeom>
          <a:noFill/>
          <a:ln w="19050" cap="flat" cmpd="sng">
            <a:solidFill>
              <a:srgbClr val="FF0000"/>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 Measuring Plasma Waves in the Ionosphere</a:t>
            </a:r>
            <a:endParaRPr/>
          </a:p>
        </p:txBody>
      </p:sp>
      <p:sp>
        <p:nvSpPr>
          <p:cNvPr id="79" name="Google Shape;79;p15"/>
          <p:cNvSpPr txBox="1">
            <a:spLocks noGrp="1"/>
          </p:cNvSpPr>
          <p:nvPr>
            <p:ph type="body" idx="1"/>
          </p:nvPr>
        </p:nvSpPr>
        <p:spPr>
          <a:xfrm>
            <a:off x="311700" y="1152475"/>
            <a:ext cx="609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Ionosphere:</a:t>
            </a:r>
            <a:endParaRPr sz="2000"/>
          </a:p>
          <a:p>
            <a:pPr marL="914400" lvl="1" indent="-355600" algn="l" rtl="0">
              <a:spcBef>
                <a:spcPts val="0"/>
              </a:spcBef>
              <a:spcAft>
                <a:spcPts val="0"/>
              </a:spcAft>
              <a:buSzPts val="2000"/>
              <a:buChar char="○"/>
            </a:pPr>
            <a:r>
              <a:rPr lang="en" sz="2000"/>
              <a:t>Between tens and hundreds of kilometers above Earth’s surface</a:t>
            </a:r>
            <a:endParaRPr sz="2000"/>
          </a:p>
          <a:p>
            <a:pPr marL="914400" lvl="1" indent="-355600" algn="l" rtl="0">
              <a:spcBef>
                <a:spcPts val="0"/>
              </a:spcBef>
              <a:spcAft>
                <a:spcPts val="0"/>
              </a:spcAft>
              <a:buSzPts val="2000"/>
              <a:buChar char="○"/>
            </a:pPr>
            <a:r>
              <a:rPr lang="en" sz="2000"/>
              <a:t>Ionized by solar radiation</a:t>
            </a:r>
            <a:endParaRPr sz="2000"/>
          </a:p>
          <a:p>
            <a:pPr marL="457200" lvl="0" indent="-355600" algn="l" rtl="0">
              <a:spcBef>
                <a:spcPts val="0"/>
              </a:spcBef>
              <a:spcAft>
                <a:spcPts val="0"/>
              </a:spcAft>
              <a:buSzPts val="2000"/>
              <a:buChar char="●"/>
            </a:pPr>
            <a:r>
              <a:rPr lang="en" sz="2000"/>
              <a:t>Phenomena:</a:t>
            </a:r>
            <a:endParaRPr sz="2000"/>
          </a:p>
          <a:p>
            <a:pPr marL="914400" lvl="1" indent="-342900" algn="l" rtl="0">
              <a:spcBef>
                <a:spcPts val="0"/>
              </a:spcBef>
              <a:spcAft>
                <a:spcPts val="0"/>
              </a:spcAft>
              <a:buSzPts val="1800"/>
              <a:buChar char="○"/>
            </a:pPr>
            <a:r>
              <a:rPr lang="en" sz="1800"/>
              <a:t>Auroras</a:t>
            </a:r>
            <a:endParaRPr sz="1800"/>
          </a:p>
          <a:p>
            <a:pPr marL="914400" lvl="1" indent="-342900" algn="l" rtl="0">
              <a:spcBef>
                <a:spcPts val="0"/>
              </a:spcBef>
              <a:spcAft>
                <a:spcPts val="0"/>
              </a:spcAft>
              <a:buSzPts val="1800"/>
              <a:buChar char="○"/>
            </a:pPr>
            <a:r>
              <a:rPr lang="en" sz="1800"/>
              <a:t>Tides</a:t>
            </a:r>
            <a:endParaRPr sz="1800"/>
          </a:p>
          <a:p>
            <a:pPr marL="914400" lvl="1" indent="-342900" algn="l" rtl="0">
              <a:spcBef>
                <a:spcPts val="0"/>
              </a:spcBef>
              <a:spcAft>
                <a:spcPts val="0"/>
              </a:spcAft>
              <a:buSzPts val="1800"/>
              <a:buChar char="○"/>
            </a:pPr>
            <a:r>
              <a:rPr lang="en" sz="1800"/>
              <a:t>Plasma fountains</a:t>
            </a:r>
            <a:endParaRPr sz="1800"/>
          </a:p>
          <a:p>
            <a:pPr marL="457200" lvl="0" indent="0" algn="l" rtl="0">
              <a:spcBef>
                <a:spcPts val="1200"/>
              </a:spcBef>
              <a:spcAft>
                <a:spcPts val="1200"/>
              </a:spcAft>
              <a:buNone/>
            </a:pPr>
            <a:endParaRPr sz="2000"/>
          </a:p>
        </p:txBody>
      </p:sp>
      <p:pic>
        <p:nvPicPr>
          <p:cNvPr id="80" name="Google Shape;80;p15"/>
          <p:cNvPicPr preferRelativeResize="0"/>
          <p:nvPr/>
        </p:nvPicPr>
        <p:blipFill rotWithShape="1">
          <a:blip r:embed="rId3">
            <a:alphaModFix/>
          </a:blip>
          <a:srcRect l="39324" r="35503"/>
          <a:stretch/>
        </p:blipFill>
        <p:spPr>
          <a:xfrm>
            <a:off x="6535625" y="263025"/>
            <a:ext cx="2106498" cy="4519376"/>
          </a:xfrm>
          <a:prstGeom prst="rect">
            <a:avLst/>
          </a:prstGeom>
          <a:noFill/>
          <a:ln>
            <a:noFill/>
          </a:ln>
        </p:spPr>
      </p:pic>
      <p:sp>
        <p:nvSpPr>
          <p:cNvPr id="81" name="Google Shape;81;p15"/>
          <p:cNvSpPr txBox="1"/>
          <p:nvPr/>
        </p:nvSpPr>
        <p:spPr>
          <a:xfrm>
            <a:off x="6227049" y="4703625"/>
            <a:ext cx="3545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212529"/>
                </a:solidFill>
                <a:highlight>
                  <a:srgbClr val="DEE2E6"/>
                </a:highlight>
              </a:rPr>
              <a:t>Credit: NASA's Goddard Space Flight Center/Mary Pat Hrybyk-Keith</a:t>
            </a:r>
            <a:endParaRPr sz="1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Challenges in Space</a:t>
            </a:r>
            <a:endParaRPr/>
          </a:p>
        </p:txBody>
      </p:sp>
      <p:sp>
        <p:nvSpPr>
          <p:cNvPr id="87" name="Google Shape;87;p16"/>
          <p:cNvSpPr txBox="1">
            <a:spLocks noGrp="1"/>
          </p:cNvSpPr>
          <p:nvPr>
            <p:ph type="body" idx="1"/>
          </p:nvPr>
        </p:nvSpPr>
        <p:spPr>
          <a:xfrm>
            <a:off x="311700" y="1152475"/>
            <a:ext cx="5033700" cy="3416400"/>
          </a:xfrm>
          <a:prstGeom prst="rect">
            <a:avLst/>
          </a:prstGeom>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SzPts val="2000"/>
              <a:buChar char="●"/>
            </a:pPr>
            <a:r>
              <a:rPr lang="en" sz="2000"/>
              <a:t>Getting enough power</a:t>
            </a:r>
            <a:endParaRPr sz="2000"/>
          </a:p>
          <a:p>
            <a:pPr marL="457200" lvl="0" indent="-355600" algn="l" rtl="0">
              <a:lnSpc>
                <a:spcPct val="150000"/>
              </a:lnSpc>
              <a:spcBef>
                <a:spcPts val="0"/>
              </a:spcBef>
              <a:spcAft>
                <a:spcPts val="0"/>
              </a:spcAft>
              <a:buSzPts val="2000"/>
              <a:buChar char="●"/>
            </a:pPr>
            <a:r>
              <a:rPr lang="en" sz="2000"/>
              <a:t>Temperature variations</a:t>
            </a:r>
            <a:endParaRPr sz="2000"/>
          </a:p>
          <a:p>
            <a:pPr marL="457200" lvl="0" indent="-355600" algn="l" rtl="0">
              <a:lnSpc>
                <a:spcPct val="150000"/>
              </a:lnSpc>
              <a:spcBef>
                <a:spcPts val="0"/>
              </a:spcBef>
              <a:spcAft>
                <a:spcPts val="0"/>
              </a:spcAft>
              <a:buSzPts val="2000"/>
              <a:buChar char="●"/>
            </a:pPr>
            <a:r>
              <a:rPr lang="en" sz="2000"/>
              <a:t>Noise</a:t>
            </a:r>
            <a:endParaRPr sz="2000"/>
          </a:p>
          <a:p>
            <a:pPr marL="457200" lvl="0" indent="-355600" algn="l" rtl="0">
              <a:lnSpc>
                <a:spcPct val="150000"/>
              </a:lnSpc>
              <a:spcBef>
                <a:spcPts val="0"/>
              </a:spcBef>
              <a:spcAft>
                <a:spcPts val="0"/>
              </a:spcAft>
              <a:buSzPts val="2000"/>
              <a:buChar char="●"/>
            </a:pPr>
            <a:r>
              <a:rPr lang="en" sz="2000"/>
              <a:t>1U cubesat </a:t>
            </a:r>
            <a:endParaRPr sz="2000"/>
          </a:p>
          <a:p>
            <a:pPr marL="914400" lvl="1" indent="-342900" algn="l" rtl="0">
              <a:lnSpc>
                <a:spcPct val="150000"/>
              </a:lnSpc>
              <a:spcBef>
                <a:spcPts val="0"/>
              </a:spcBef>
              <a:spcAft>
                <a:spcPts val="0"/>
              </a:spcAft>
              <a:buSzPts val="1800"/>
              <a:buChar char="○"/>
            </a:pPr>
            <a:r>
              <a:rPr lang="en" sz="1800"/>
              <a:t>Everything must fit in a 10 cm cube</a:t>
            </a:r>
            <a:endParaRPr sz="1800"/>
          </a:p>
        </p:txBody>
      </p:sp>
      <p:pic>
        <p:nvPicPr>
          <p:cNvPr id="88" name="Google Shape;88;p16"/>
          <p:cNvPicPr preferRelativeResize="0"/>
          <p:nvPr/>
        </p:nvPicPr>
        <p:blipFill rotWithShape="1">
          <a:blip r:embed="rId3">
            <a:alphaModFix/>
          </a:blip>
          <a:srcRect l="14922" r="32424"/>
          <a:stretch/>
        </p:blipFill>
        <p:spPr>
          <a:xfrm>
            <a:off x="5253425" y="1152475"/>
            <a:ext cx="3625849" cy="2923875"/>
          </a:xfrm>
          <a:prstGeom prst="rect">
            <a:avLst/>
          </a:prstGeom>
          <a:noFill/>
          <a:ln>
            <a:noFill/>
          </a:ln>
        </p:spPr>
      </p:pic>
      <p:sp>
        <p:nvSpPr>
          <p:cNvPr id="89" name="Google Shape;89;p16"/>
          <p:cNvSpPr txBox="1"/>
          <p:nvPr/>
        </p:nvSpPr>
        <p:spPr>
          <a:xfrm>
            <a:off x="5253425" y="4076350"/>
            <a:ext cx="36258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a:solidFill>
                  <a:schemeClr val="dk1"/>
                </a:solidFill>
                <a:latin typeface="Roboto"/>
                <a:ea typeface="Roboto"/>
                <a:cs typeface="Roboto"/>
                <a:sym typeface="Roboto"/>
              </a:rPr>
              <a:t>NASA/JPL-Caltech/Montana State University</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PCB Concept of Operations</a:t>
            </a:r>
            <a:endParaRPr/>
          </a:p>
        </p:txBody>
      </p:sp>
      <p:sp>
        <p:nvSpPr>
          <p:cNvPr id="95" name="Google Shape;95;p17"/>
          <p:cNvSpPr txBox="1"/>
          <p:nvPr/>
        </p:nvSpPr>
        <p:spPr>
          <a:xfrm>
            <a:off x="7658875" y="2240375"/>
            <a:ext cx="1329300" cy="10098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1800" b="1">
              <a:solidFill>
                <a:srgbClr val="595959"/>
              </a:solidFill>
            </a:endParaRPr>
          </a:p>
          <a:p>
            <a:pPr marL="0" lvl="0" indent="0" algn="ctr" rtl="0">
              <a:spcBef>
                <a:spcPts val="0"/>
              </a:spcBef>
              <a:spcAft>
                <a:spcPts val="0"/>
              </a:spcAft>
              <a:buNone/>
            </a:pPr>
            <a:r>
              <a:rPr lang="en" sz="1800" b="1">
                <a:solidFill>
                  <a:srgbClr val="595959"/>
                </a:solidFill>
              </a:rPr>
              <a:t>FPGA</a:t>
            </a:r>
            <a:endParaRPr sz="1800" b="1">
              <a:solidFill>
                <a:srgbClr val="595959"/>
              </a:solidFill>
            </a:endParaRPr>
          </a:p>
        </p:txBody>
      </p:sp>
      <p:sp>
        <p:nvSpPr>
          <p:cNvPr id="96" name="Google Shape;96;p17"/>
          <p:cNvSpPr txBox="1"/>
          <p:nvPr/>
        </p:nvSpPr>
        <p:spPr>
          <a:xfrm>
            <a:off x="96275" y="1430175"/>
            <a:ext cx="669300" cy="461700"/>
          </a:xfrm>
          <a:prstGeom prst="rect">
            <a:avLst/>
          </a:prstGeom>
          <a:solidFill>
            <a:srgbClr val="A4C2F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Data</a:t>
            </a:r>
            <a:endParaRPr sz="1800">
              <a:solidFill>
                <a:schemeClr val="dk1"/>
              </a:solidFill>
            </a:endParaRPr>
          </a:p>
        </p:txBody>
      </p:sp>
      <p:cxnSp>
        <p:nvCxnSpPr>
          <p:cNvPr id="97" name="Google Shape;97;p17"/>
          <p:cNvCxnSpPr>
            <a:stCxn id="96" idx="3"/>
            <a:endCxn id="98" idx="1"/>
          </p:cNvCxnSpPr>
          <p:nvPr/>
        </p:nvCxnSpPr>
        <p:spPr>
          <a:xfrm>
            <a:off x="765575" y="1661025"/>
            <a:ext cx="420900" cy="0"/>
          </a:xfrm>
          <a:prstGeom prst="straightConnector1">
            <a:avLst/>
          </a:prstGeom>
          <a:noFill/>
          <a:ln w="9525" cap="flat" cmpd="sng">
            <a:solidFill>
              <a:schemeClr val="dk2"/>
            </a:solidFill>
            <a:prstDash val="solid"/>
            <a:round/>
            <a:headEnd type="none" w="med" len="med"/>
            <a:tailEnd type="triangle" w="med" len="med"/>
          </a:ln>
        </p:spPr>
      </p:cxnSp>
      <p:sp>
        <p:nvSpPr>
          <p:cNvPr id="99" name="Google Shape;99;p17"/>
          <p:cNvSpPr txBox="1"/>
          <p:nvPr/>
        </p:nvSpPr>
        <p:spPr>
          <a:xfrm>
            <a:off x="166475" y="3602175"/>
            <a:ext cx="669300" cy="461700"/>
          </a:xfrm>
          <a:prstGeom prst="rect">
            <a:avLst/>
          </a:prstGeom>
          <a:solidFill>
            <a:srgbClr val="A4C2F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Data</a:t>
            </a:r>
            <a:endParaRPr sz="1800">
              <a:solidFill>
                <a:schemeClr val="dk1"/>
              </a:solidFill>
            </a:endParaRPr>
          </a:p>
        </p:txBody>
      </p:sp>
      <p:cxnSp>
        <p:nvCxnSpPr>
          <p:cNvPr id="100" name="Google Shape;100;p17"/>
          <p:cNvCxnSpPr>
            <a:stCxn id="99" idx="3"/>
            <a:endCxn id="101" idx="1"/>
          </p:cNvCxnSpPr>
          <p:nvPr/>
        </p:nvCxnSpPr>
        <p:spPr>
          <a:xfrm>
            <a:off x="835775" y="3833025"/>
            <a:ext cx="350700" cy="0"/>
          </a:xfrm>
          <a:prstGeom prst="straightConnector1">
            <a:avLst/>
          </a:prstGeom>
          <a:noFill/>
          <a:ln w="9525" cap="flat" cmpd="sng">
            <a:solidFill>
              <a:schemeClr val="dk2"/>
            </a:solidFill>
            <a:prstDash val="solid"/>
            <a:round/>
            <a:headEnd type="none" w="med" len="med"/>
            <a:tailEnd type="triangle" w="med" len="med"/>
          </a:ln>
        </p:spPr>
      </p:cxnSp>
      <p:sp>
        <p:nvSpPr>
          <p:cNvPr id="102" name="Google Shape;102;p17"/>
          <p:cNvSpPr txBox="1"/>
          <p:nvPr/>
        </p:nvSpPr>
        <p:spPr>
          <a:xfrm>
            <a:off x="7301375" y="3394500"/>
            <a:ext cx="18765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1"/>
                </a:solidFill>
              </a:rPr>
              <a:t>ADC:</a:t>
            </a:r>
            <a:r>
              <a:rPr lang="en" sz="1700">
                <a:solidFill>
                  <a:schemeClr val="dk2"/>
                </a:solidFill>
              </a:rPr>
              <a:t> Analog to digital converter</a:t>
            </a:r>
            <a:endParaRPr sz="1700">
              <a:solidFill>
                <a:schemeClr val="dk2"/>
              </a:solidFill>
            </a:endParaRPr>
          </a:p>
        </p:txBody>
      </p:sp>
      <p:sp>
        <p:nvSpPr>
          <p:cNvPr id="103" name="Google Shape;103;p17"/>
          <p:cNvSpPr txBox="1"/>
          <p:nvPr/>
        </p:nvSpPr>
        <p:spPr>
          <a:xfrm>
            <a:off x="7301375" y="4068300"/>
            <a:ext cx="17121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1"/>
                </a:solidFill>
              </a:rPr>
              <a:t>Glitch Filter: </a:t>
            </a:r>
            <a:r>
              <a:rPr lang="en" sz="1700">
                <a:solidFill>
                  <a:schemeClr val="dk2"/>
                </a:solidFill>
              </a:rPr>
              <a:t>Filters out noise in the signal</a:t>
            </a:r>
            <a:endParaRPr sz="1700">
              <a:solidFill>
                <a:schemeClr val="dk2"/>
              </a:solidFill>
            </a:endParaRPr>
          </a:p>
        </p:txBody>
      </p:sp>
      <p:sp>
        <p:nvSpPr>
          <p:cNvPr id="104" name="Google Shape;104;p17"/>
          <p:cNvSpPr txBox="1"/>
          <p:nvPr/>
        </p:nvSpPr>
        <p:spPr>
          <a:xfrm>
            <a:off x="7295525" y="1144250"/>
            <a:ext cx="17238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1"/>
                </a:solidFill>
              </a:rPr>
              <a:t>Connectors: </a:t>
            </a:r>
            <a:r>
              <a:rPr lang="en" sz="1700">
                <a:solidFill>
                  <a:schemeClr val="dk2"/>
                </a:solidFill>
              </a:rPr>
              <a:t>Output data to FPGA </a:t>
            </a:r>
            <a:endParaRPr sz="1700">
              <a:solidFill>
                <a:schemeClr val="dk2"/>
              </a:solidFill>
            </a:endParaRPr>
          </a:p>
        </p:txBody>
      </p:sp>
      <p:sp>
        <p:nvSpPr>
          <p:cNvPr id="105" name="Google Shape;105;p17"/>
          <p:cNvSpPr txBox="1"/>
          <p:nvPr/>
        </p:nvSpPr>
        <p:spPr>
          <a:xfrm>
            <a:off x="219800" y="4173900"/>
            <a:ext cx="24600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1"/>
                </a:solidFill>
              </a:rPr>
              <a:t>Voltage regulator:</a:t>
            </a:r>
            <a:r>
              <a:rPr lang="en" sz="1700">
                <a:solidFill>
                  <a:schemeClr val="dk2"/>
                </a:solidFill>
              </a:rPr>
              <a:t> Transforms 3.3 V input into 1.8 V for the ADC </a:t>
            </a:r>
            <a:endParaRPr sz="1700">
              <a:solidFill>
                <a:schemeClr val="dk2"/>
              </a:solidFill>
            </a:endParaRPr>
          </a:p>
        </p:txBody>
      </p:sp>
      <p:cxnSp>
        <p:nvCxnSpPr>
          <p:cNvPr id="106" name="Google Shape;106;p17"/>
          <p:cNvCxnSpPr>
            <a:stCxn id="107" idx="1"/>
            <a:endCxn id="108" idx="2"/>
          </p:cNvCxnSpPr>
          <p:nvPr/>
        </p:nvCxnSpPr>
        <p:spPr>
          <a:xfrm rot="10800000">
            <a:off x="4535288" y="2890425"/>
            <a:ext cx="331800" cy="998100"/>
          </a:xfrm>
          <a:prstGeom prst="straightConnector1">
            <a:avLst/>
          </a:prstGeom>
          <a:noFill/>
          <a:ln w="9525" cap="flat" cmpd="sng">
            <a:solidFill>
              <a:schemeClr val="lt1"/>
            </a:solidFill>
            <a:prstDash val="solid"/>
            <a:round/>
            <a:headEnd type="none" w="med" len="med"/>
            <a:tailEnd type="triangle" w="med" len="med"/>
          </a:ln>
        </p:spPr>
      </p:cxnSp>
      <p:grpSp>
        <p:nvGrpSpPr>
          <p:cNvPr id="109" name="Google Shape;109;p17"/>
          <p:cNvGrpSpPr/>
          <p:nvPr/>
        </p:nvGrpSpPr>
        <p:grpSpPr>
          <a:xfrm>
            <a:off x="1062113" y="1231625"/>
            <a:ext cx="6012900" cy="3027300"/>
            <a:chOff x="1271425" y="1231625"/>
            <a:chExt cx="6012900" cy="3027300"/>
          </a:xfrm>
        </p:grpSpPr>
        <p:grpSp>
          <p:nvGrpSpPr>
            <p:cNvPr id="110" name="Google Shape;110;p17"/>
            <p:cNvGrpSpPr/>
            <p:nvPr/>
          </p:nvGrpSpPr>
          <p:grpSpPr>
            <a:xfrm>
              <a:off x="1271425" y="1231625"/>
              <a:ext cx="6012900" cy="3027300"/>
              <a:chOff x="1683650" y="1750000"/>
              <a:chExt cx="6012900" cy="3027300"/>
            </a:xfrm>
          </p:grpSpPr>
          <p:sp>
            <p:nvSpPr>
              <p:cNvPr id="111" name="Google Shape;111;p17"/>
              <p:cNvSpPr/>
              <p:nvPr/>
            </p:nvSpPr>
            <p:spPr>
              <a:xfrm>
                <a:off x="1683650" y="1750000"/>
                <a:ext cx="6012900" cy="3027300"/>
              </a:xfrm>
              <a:prstGeom prst="rect">
                <a:avLst/>
              </a:prstGeom>
              <a:solidFill>
                <a:srgbClr val="674EA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8" name="Google Shape;108;p17"/>
              <p:cNvSpPr/>
              <p:nvPr/>
            </p:nvSpPr>
            <p:spPr>
              <a:xfrm>
                <a:off x="4825025" y="2836075"/>
                <a:ext cx="663600" cy="572700"/>
              </a:xfrm>
              <a:prstGeom prst="roundRect">
                <a:avLst>
                  <a:gd name="adj" fmla="val 16667"/>
                </a:avLst>
              </a:prstGeom>
              <a:solidFill>
                <a:srgbClr val="F6B26B"/>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ADC</a:t>
                </a:r>
                <a:endParaRPr/>
              </a:p>
            </p:txBody>
          </p:sp>
          <p:sp>
            <p:nvSpPr>
              <p:cNvPr id="112" name="Google Shape;112;p17"/>
              <p:cNvSpPr/>
              <p:nvPr/>
            </p:nvSpPr>
            <p:spPr>
              <a:xfrm>
                <a:off x="3000113" y="2836075"/>
                <a:ext cx="1327200" cy="572700"/>
              </a:xfrm>
              <a:prstGeom prst="roundRect">
                <a:avLst>
                  <a:gd name="adj" fmla="val 16667"/>
                </a:avLst>
              </a:prstGeom>
              <a:solidFill>
                <a:srgbClr val="B6D7A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Glitch filter</a:t>
                </a:r>
                <a:endParaRPr/>
              </a:p>
            </p:txBody>
          </p:sp>
          <p:sp>
            <p:nvSpPr>
              <p:cNvPr id="113" name="Google Shape;113;p17"/>
              <p:cNvSpPr/>
              <p:nvPr/>
            </p:nvSpPr>
            <p:spPr>
              <a:xfrm>
                <a:off x="6162725" y="2769925"/>
                <a:ext cx="1327200" cy="705000"/>
              </a:xfrm>
              <a:prstGeom prst="roundRect">
                <a:avLst>
                  <a:gd name="adj" fmla="val 16667"/>
                </a:avLst>
              </a:prstGeom>
              <a:solidFill>
                <a:srgbClr val="EA999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Connectors</a:t>
                </a:r>
                <a:endParaRPr/>
              </a:p>
            </p:txBody>
          </p:sp>
          <p:sp>
            <p:nvSpPr>
              <p:cNvPr id="107" name="Google Shape;107;p17"/>
              <p:cNvSpPr/>
              <p:nvPr/>
            </p:nvSpPr>
            <p:spPr>
              <a:xfrm>
                <a:off x="5488625" y="4120550"/>
                <a:ext cx="1472100" cy="5727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1.8V   3.3 V regulator</a:t>
                </a:r>
                <a:endParaRPr/>
              </a:p>
            </p:txBody>
          </p:sp>
          <p:cxnSp>
            <p:nvCxnSpPr>
              <p:cNvPr id="114" name="Google Shape;114;p17"/>
              <p:cNvCxnSpPr>
                <a:stCxn id="115" idx="2"/>
                <a:endCxn id="112" idx="1"/>
              </p:cNvCxnSpPr>
              <p:nvPr/>
            </p:nvCxnSpPr>
            <p:spPr>
              <a:xfrm>
                <a:off x="2284913" y="2413525"/>
                <a:ext cx="715200" cy="708900"/>
              </a:xfrm>
              <a:prstGeom prst="straightConnector1">
                <a:avLst/>
              </a:prstGeom>
              <a:noFill/>
              <a:ln w="9525" cap="flat" cmpd="sng">
                <a:solidFill>
                  <a:srgbClr val="FFFFFF"/>
                </a:solidFill>
                <a:prstDash val="solid"/>
                <a:round/>
                <a:headEnd type="none" w="med" len="med"/>
                <a:tailEnd type="triangle" w="med" len="med"/>
              </a:ln>
            </p:spPr>
          </p:cxnSp>
          <p:cxnSp>
            <p:nvCxnSpPr>
              <p:cNvPr id="116" name="Google Shape;116;p17"/>
              <p:cNvCxnSpPr>
                <a:stCxn id="117" idx="0"/>
                <a:endCxn id="112" idx="1"/>
              </p:cNvCxnSpPr>
              <p:nvPr/>
            </p:nvCxnSpPr>
            <p:spPr>
              <a:xfrm rot="10800000" flipH="1">
                <a:off x="2284913" y="3122425"/>
                <a:ext cx="715200" cy="977400"/>
              </a:xfrm>
              <a:prstGeom prst="straightConnector1">
                <a:avLst/>
              </a:prstGeom>
              <a:noFill/>
              <a:ln w="9525" cap="flat" cmpd="sng">
                <a:solidFill>
                  <a:srgbClr val="FFFFFF"/>
                </a:solidFill>
                <a:prstDash val="solid"/>
                <a:round/>
                <a:headEnd type="none" w="med" len="med"/>
                <a:tailEnd type="triangle" w="med" len="med"/>
              </a:ln>
            </p:spPr>
          </p:cxnSp>
          <p:cxnSp>
            <p:nvCxnSpPr>
              <p:cNvPr id="118" name="Google Shape;118;p17"/>
              <p:cNvCxnSpPr>
                <a:stCxn id="112" idx="3"/>
                <a:endCxn id="108" idx="1"/>
              </p:cNvCxnSpPr>
              <p:nvPr/>
            </p:nvCxnSpPr>
            <p:spPr>
              <a:xfrm>
                <a:off x="4327313" y="3122425"/>
                <a:ext cx="497700" cy="0"/>
              </a:xfrm>
              <a:prstGeom prst="straightConnector1">
                <a:avLst/>
              </a:prstGeom>
              <a:noFill/>
              <a:ln w="9525" cap="flat" cmpd="sng">
                <a:solidFill>
                  <a:srgbClr val="FFFFFF"/>
                </a:solidFill>
                <a:prstDash val="solid"/>
                <a:round/>
                <a:headEnd type="none" w="med" len="med"/>
                <a:tailEnd type="triangle" w="med" len="med"/>
              </a:ln>
            </p:spPr>
          </p:cxnSp>
          <p:cxnSp>
            <p:nvCxnSpPr>
              <p:cNvPr id="119" name="Google Shape;119;p17"/>
              <p:cNvCxnSpPr>
                <a:stCxn id="108" idx="3"/>
                <a:endCxn id="113" idx="1"/>
              </p:cNvCxnSpPr>
              <p:nvPr/>
            </p:nvCxnSpPr>
            <p:spPr>
              <a:xfrm>
                <a:off x="5488625" y="3122425"/>
                <a:ext cx="674100" cy="0"/>
              </a:xfrm>
              <a:prstGeom prst="straightConnector1">
                <a:avLst/>
              </a:prstGeom>
              <a:noFill/>
              <a:ln w="9525" cap="flat" cmpd="sng">
                <a:solidFill>
                  <a:srgbClr val="FFFFFF"/>
                </a:solidFill>
                <a:prstDash val="solid"/>
                <a:round/>
                <a:headEnd type="none" w="med" len="med"/>
                <a:tailEnd type="triangle" w="med" len="med"/>
              </a:ln>
            </p:spPr>
          </p:cxnSp>
        </p:grpSp>
        <p:sp>
          <p:nvSpPr>
            <p:cNvPr id="98" name="Google Shape;98;p17"/>
            <p:cNvSpPr/>
            <p:nvPr/>
          </p:nvSpPr>
          <p:spPr>
            <a:xfrm>
              <a:off x="1395889" y="1422525"/>
              <a:ext cx="1094100" cy="477000"/>
            </a:xfrm>
            <a:prstGeom prst="roundRect">
              <a:avLst>
                <a:gd name="adj" fmla="val 16667"/>
              </a:avLst>
            </a:prstGeom>
            <a:solidFill>
              <a:srgbClr val="BF9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Antennas</a:t>
              </a:r>
              <a:endParaRPr>
                <a:solidFill>
                  <a:schemeClr val="lt1"/>
                </a:solidFill>
              </a:endParaRPr>
            </a:p>
          </p:txBody>
        </p:sp>
        <p:sp>
          <p:nvSpPr>
            <p:cNvPr id="101" name="Google Shape;101;p17"/>
            <p:cNvSpPr/>
            <p:nvPr/>
          </p:nvSpPr>
          <p:spPr>
            <a:xfrm>
              <a:off x="1395889" y="3594525"/>
              <a:ext cx="1094100" cy="477000"/>
            </a:xfrm>
            <a:prstGeom prst="roundRect">
              <a:avLst>
                <a:gd name="adj" fmla="val 16667"/>
              </a:avLst>
            </a:prstGeom>
            <a:solidFill>
              <a:srgbClr val="BF9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Antennas</a:t>
              </a:r>
              <a:endParaRPr>
                <a:solidFill>
                  <a:schemeClr val="lt1"/>
                </a:solidFill>
              </a:endParaRPr>
            </a:p>
          </p:txBody>
        </p:sp>
      </p:grpSp>
      <p:cxnSp>
        <p:nvCxnSpPr>
          <p:cNvPr id="120" name="Google Shape;120;p17"/>
          <p:cNvCxnSpPr>
            <a:endCxn id="107" idx="3"/>
          </p:cNvCxnSpPr>
          <p:nvPr/>
        </p:nvCxnSpPr>
        <p:spPr>
          <a:xfrm flipH="1">
            <a:off x="6339188" y="3238725"/>
            <a:ext cx="1343100" cy="649800"/>
          </a:xfrm>
          <a:prstGeom prst="straightConnector1">
            <a:avLst/>
          </a:prstGeom>
          <a:noFill/>
          <a:ln w="9525" cap="flat" cmpd="sng">
            <a:solidFill>
              <a:srgbClr val="DEE2E6"/>
            </a:solidFill>
            <a:prstDash val="solid"/>
            <a:round/>
            <a:headEnd type="none" w="med" len="med"/>
            <a:tailEnd type="triangle" w="med" len="med"/>
          </a:ln>
        </p:spPr>
      </p:cxnSp>
      <p:cxnSp>
        <p:nvCxnSpPr>
          <p:cNvPr id="121" name="Google Shape;121;p17"/>
          <p:cNvCxnSpPr/>
          <p:nvPr/>
        </p:nvCxnSpPr>
        <p:spPr>
          <a:xfrm rot="10800000">
            <a:off x="4879263" y="2719950"/>
            <a:ext cx="679800" cy="4200"/>
          </a:xfrm>
          <a:prstGeom prst="straightConnector1">
            <a:avLst/>
          </a:prstGeom>
          <a:noFill/>
          <a:ln w="9525" cap="flat" cmpd="sng">
            <a:solidFill>
              <a:srgbClr val="FFFFFF"/>
            </a:solidFill>
            <a:prstDash val="solid"/>
            <a:round/>
            <a:headEnd type="none" w="med" len="med"/>
            <a:tailEnd type="triangle" w="med" len="med"/>
          </a:ln>
        </p:spPr>
      </p:cxnSp>
      <p:cxnSp>
        <p:nvCxnSpPr>
          <p:cNvPr id="122" name="Google Shape;122;p17"/>
          <p:cNvCxnSpPr/>
          <p:nvPr/>
        </p:nvCxnSpPr>
        <p:spPr>
          <a:xfrm flipH="1">
            <a:off x="6875750" y="2528725"/>
            <a:ext cx="784200" cy="2400"/>
          </a:xfrm>
          <a:prstGeom prst="straightConnector1">
            <a:avLst/>
          </a:prstGeom>
          <a:noFill/>
          <a:ln w="9525" cap="flat" cmpd="sng">
            <a:solidFill>
              <a:srgbClr val="B7B7B7"/>
            </a:solidFill>
            <a:prstDash val="solid"/>
            <a:round/>
            <a:headEnd type="none" w="med" len="med"/>
            <a:tailEnd type="triangle" w="med" len="med"/>
          </a:ln>
        </p:spPr>
      </p:cxnSp>
      <p:cxnSp>
        <p:nvCxnSpPr>
          <p:cNvPr id="123" name="Google Shape;123;p17"/>
          <p:cNvCxnSpPr>
            <a:endCxn id="95" idx="1"/>
          </p:cNvCxnSpPr>
          <p:nvPr/>
        </p:nvCxnSpPr>
        <p:spPr>
          <a:xfrm>
            <a:off x="6863275" y="2744375"/>
            <a:ext cx="795600" cy="900"/>
          </a:xfrm>
          <a:prstGeom prst="straightConnector1">
            <a:avLst/>
          </a:prstGeom>
          <a:noFill/>
          <a:ln w="9525" cap="flat" cmpd="sng">
            <a:solidFill>
              <a:srgbClr val="B7B7B7"/>
            </a:solidFill>
            <a:prstDash val="solid"/>
            <a:round/>
            <a:headEnd type="none" w="med" len="med"/>
            <a:tailEnd type="triangle" w="med" len="med"/>
          </a:ln>
        </p:spPr>
      </p:cxnSp>
      <p:cxnSp>
        <p:nvCxnSpPr>
          <p:cNvPr id="124" name="Google Shape;124;p17"/>
          <p:cNvCxnSpPr>
            <a:stCxn id="107" idx="1"/>
            <a:endCxn id="108" idx="2"/>
          </p:cNvCxnSpPr>
          <p:nvPr/>
        </p:nvCxnSpPr>
        <p:spPr>
          <a:xfrm rot="10800000">
            <a:off x="4535288" y="2890425"/>
            <a:ext cx="331800" cy="998100"/>
          </a:xfrm>
          <a:prstGeom prst="straightConnector1">
            <a:avLst/>
          </a:prstGeom>
          <a:noFill/>
          <a:ln w="9525" cap="flat" cmpd="sng">
            <a:solidFill>
              <a:srgbClr val="DEE2E6"/>
            </a:solidFill>
            <a:prstDash val="solid"/>
            <a:round/>
            <a:headEnd type="none" w="med" len="med"/>
            <a:tailEnd type="triangle" w="med" len="med"/>
          </a:ln>
        </p:spPr>
      </p:cxnSp>
      <p:cxnSp>
        <p:nvCxnSpPr>
          <p:cNvPr id="125" name="Google Shape;125;p17"/>
          <p:cNvCxnSpPr/>
          <p:nvPr/>
        </p:nvCxnSpPr>
        <p:spPr>
          <a:xfrm rot="10800000">
            <a:off x="5506000" y="3793225"/>
            <a:ext cx="118200" cy="3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pSp>
        <p:nvGrpSpPr>
          <p:cNvPr id="130" name="Google Shape;130;p18"/>
          <p:cNvGrpSpPr/>
          <p:nvPr/>
        </p:nvGrpSpPr>
        <p:grpSpPr>
          <a:xfrm>
            <a:off x="1082888" y="1200125"/>
            <a:ext cx="6012900" cy="3027300"/>
            <a:chOff x="1271425" y="1231625"/>
            <a:chExt cx="6012900" cy="3027300"/>
          </a:xfrm>
        </p:grpSpPr>
        <p:grpSp>
          <p:nvGrpSpPr>
            <p:cNvPr id="131" name="Google Shape;131;p18"/>
            <p:cNvGrpSpPr/>
            <p:nvPr/>
          </p:nvGrpSpPr>
          <p:grpSpPr>
            <a:xfrm>
              <a:off x="1271425" y="1231625"/>
              <a:ext cx="6012900" cy="3027300"/>
              <a:chOff x="1683650" y="1750000"/>
              <a:chExt cx="6012900" cy="3027300"/>
            </a:xfrm>
          </p:grpSpPr>
          <p:sp>
            <p:nvSpPr>
              <p:cNvPr id="132" name="Google Shape;132;p18"/>
              <p:cNvSpPr/>
              <p:nvPr/>
            </p:nvSpPr>
            <p:spPr>
              <a:xfrm>
                <a:off x="1683650" y="1750000"/>
                <a:ext cx="6012900" cy="3027300"/>
              </a:xfrm>
              <a:prstGeom prst="rect">
                <a:avLst/>
              </a:prstGeom>
              <a:solidFill>
                <a:srgbClr val="674EA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3" name="Google Shape;133;p18"/>
              <p:cNvSpPr/>
              <p:nvPr/>
            </p:nvSpPr>
            <p:spPr>
              <a:xfrm>
                <a:off x="3574200" y="2867500"/>
                <a:ext cx="663600" cy="572700"/>
              </a:xfrm>
              <a:prstGeom prst="roundRect">
                <a:avLst>
                  <a:gd name="adj" fmla="val 16667"/>
                </a:avLst>
              </a:prstGeom>
              <a:solidFill>
                <a:srgbClr val="F6B26B"/>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ADC</a:t>
                </a:r>
                <a:endParaRPr/>
              </a:p>
            </p:txBody>
          </p:sp>
          <p:sp>
            <p:nvSpPr>
              <p:cNvPr id="134" name="Google Shape;134;p18"/>
              <p:cNvSpPr/>
              <p:nvPr/>
            </p:nvSpPr>
            <p:spPr>
              <a:xfrm>
                <a:off x="2016313" y="2893988"/>
                <a:ext cx="1327200" cy="572700"/>
              </a:xfrm>
              <a:prstGeom prst="roundRect">
                <a:avLst>
                  <a:gd name="adj" fmla="val 16667"/>
                </a:avLst>
              </a:prstGeom>
              <a:solidFill>
                <a:srgbClr val="B6D7A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Glitch filter</a:t>
                </a:r>
                <a:endParaRPr/>
              </a:p>
            </p:txBody>
          </p:sp>
          <p:sp>
            <p:nvSpPr>
              <p:cNvPr id="135" name="Google Shape;135;p18"/>
              <p:cNvSpPr/>
              <p:nvPr/>
            </p:nvSpPr>
            <p:spPr>
              <a:xfrm>
                <a:off x="6183600" y="2827838"/>
                <a:ext cx="1327200" cy="705000"/>
              </a:xfrm>
              <a:prstGeom prst="roundRect">
                <a:avLst>
                  <a:gd name="adj" fmla="val 16667"/>
                </a:avLst>
              </a:prstGeom>
              <a:solidFill>
                <a:srgbClr val="EA999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Connectors</a:t>
                </a:r>
                <a:endParaRPr/>
              </a:p>
            </p:txBody>
          </p:sp>
          <p:sp>
            <p:nvSpPr>
              <p:cNvPr id="136" name="Google Shape;136;p18"/>
              <p:cNvSpPr/>
              <p:nvPr/>
            </p:nvSpPr>
            <p:spPr>
              <a:xfrm>
                <a:off x="5488625" y="4120550"/>
                <a:ext cx="1472100" cy="5727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1.8V   3.3 V regulator</a:t>
                </a:r>
                <a:endParaRPr/>
              </a:p>
            </p:txBody>
          </p:sp>
          <p:cxnSp>
            <p:nvCxnSpPr>
              <p:cNvPr id="137" name="Google Shape;137;p18"/>
              <p:cNvCxnSpPr>
                <a:stCxn id="138" idx="2"/>
                <a:endCxn id="134" idx="0"/>
              </p:cNvCxnSpPr>
              <p:nvPr/>
            </p:nvCxnSpPr>
            <p:spPr>
              <a:xfrm>
                <a:off x="2355164" y="2417900"/>
                <a:ext cx="324600" cy="476100"/>
              </a:xfrm>
              <a:prstGeom prst="straightConnector1">
                <a:avLst/>
              </a:prstGeom>
              <a:noFill/>
              <a:ln w="9525" cap="flat" cmpd="sng">
                <a:solidFill>
                  <a:srgbClr val="FFFFFF"/>
                </a:solidFill>
                <a:prstDash val="solid"/>
                <a:round/>
                <a:headEnd type="none" w="med" len="med"/>
                <a:tailEnd type="triangle" w="med" len="med"/>
              </a:ln>
            </p:spPr>
          </p:cxnSp>
          <p:cxnSp>
            <p:nvCxnSpPr>
              <p:cNvPr id="139" name="Google Shape;139;p18"/>
              <p:cNvCxnSpPr>
                <a:stCxn id="140" idx="0"/>
                <a:endCxn id="134" idx="2"/>
              </p:cNvCxnSpPr>
              <p:nvPr/>
            </p:nvCxnSpPr>
            <p:spPr>
              <a:xfrm rot="10800000" flipH="1">
                <a:off x="2355164" y="3466700"/>
                <a:ext cx="324600" cy="646200"/>
              </a:xfrm>
              <a:prstGeom prst="straightConnector1">
                <a:avLst/>
              </a:prstGeom>
              <a:noFill/>
              <a:ln w="9525" cap="flat" cmpd="sng">
                <a:solidFill>
                  <a:srgbClr val="FFFFFF"/>
                </a:solidFill>
                <a:prstDash val="solid"/>
                <a:round/>
                <a:headEnd type="none" w="med" len="med"/>
                <a:tailEnd type="triangle" w="med" len="med"/>
              </a:ln>
            </p:spPr>
          </p:cxnSp>
          <p:cxnSp>
            <p:nvCxnSpPr>
              <p:cNvPr id="141" name="Google Shape;141;p18"/>
              <p:cNvCxnSpPr>
                <a:stCxn id="134" idx="3"/>
                <a:endCxn id="133" idx="1"/>
              </p:cNvCxnSpPr>
              <p:nvPr/>
            </p:nvCxnSpPr>
            <p:spPr>
              <a:xfrm rot="10800000" flipH="1">
                <a:off x="3343513" y="3153938"/>
                <a:ext cx="230700" cy="26400"/>
              </a:xfrm>
              <a:prstGeom prst="straightConnector1">
                <a:avLst/>
              </a:prstGeom>
              <a:noFill/>
              <a:ln w="9525" cap="flat" cmpd="sng">
                <a:solidFill>
                  <a:srgbClr val="FFFFFF"/>
                </a:solidFill>
                <a:prstDash val="solid"/>
                <a:round/>
                <a:headEnd type="none" w="med" len="med"/>
                <a:tailEnd type="triangle" w="med" len="med"/>
              </a:ln>
            </p:spPr>
          </p:cxnSp>
          <p:cxnSp>
            <p:nvCxnSpPr>
              <p:cNvPr id="142" name="Google Shape;142;p18"/>
              <p:cNvCxnSpPr>
                <a:endCxn id="143" idx="1"/>
              </p:cNvCxnSpPr>
              <p:nvPr/>
            </p:nvCxnSpPr>
            <p:spPr>
              <a:xfrm>
                <a:off x="4234363" y="3184150"/>
                <a:ext cx="333600" cy="1200"/>
              </a:xfrm>
              <a:prstGeom prst="straightConnector1">
                <a:avLst/>
              </a:prstGeom>
              <a:noFill/>
              <a:ln w="9525" cap="flat" cmpd="sng">
                <a:solidFill>
                  <a:srgbClr val="FFFFFF"/>
                </a:solidFill>
                <a:prstDash val="solid"/>
                <a:round/>
                <a:headEnd type="none" w="med" len="med"/>
                <a:tailEnd type="triangle" w="med" len="med"/>
              </a:ln>
            </p:spPr>
          </p:cxnSp>
        </p:grpSp>
        <p:sp>
          <p:nvSpPr>
            <p:cNvPr id="138" name="Google Shape;138;p18"/>
            <p:cNvSpPr/>
            <p:nvPr/>
          </p:nvSpPr>
          <p:spPr>
            <a:xfrm>
              <a:off x="1395889" y="1422525"/>
              <a:ext cx="1094100" cy="477000"/>
            </a:xfrm>
            <a:prstGeom prst="roundRect">
              <a:avLst>
                <a:gd name="adj" fmla="val 16667"/>
              </a:avLst>
            </a:prstGeom>
            <a:solidFill>
              <a:srgbClr val="BF9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Antennas</a:t>
              </a:r>
              <a:endParaRPr>
                <a:solidFill>
                  <a:schemeClr val="lt1"/>
                </a:solidFill>
              </a:endParaRPr>
            </a:p>
          </p:txBody>
        </p:sp>
        <p:sp>
          <p:nvSpPr>
            <p:cNvPr id="140" name="Google Shape;140;p18"/>
            <p:cNvSpPr/>
            <p:nvPr/>
          </p:nvSpPr>
          <p:spPr>
            <a:xfrm>
              <a:off x="1395889" y="3594525"/>
              <a:ext cx="1094100" cy="477000"/>
            </a:xfrm>
            <a:prstGeom prst="roundRect">
              <a:avLst>
                <a:gd name="adj" fmla="val 16667"/>
              </a:avLst>
            </a:prstGeom>
            <a:solidFill>
              <a:srgbClr val="BF9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Antennas</a:t>
              </a:r>
              <a:endParaRPr>
                <a:solidFill>
                  <a:schemeClr val="lt1"/>
                </a:solidFill>
              </a:endParaRPr>
            </a:p>
          </p:txBody>
        </p:sp>
      </p:grpSp>
      <p:sp>
        <p:nvSpPr>
          <p:cNvPr id="144" name="Google Shape;14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Actual PCB</a:t>
            </a:r>
            <a:endParaRPr/>
          </a:p>
        </p:txBody>
      </p:sp>
      <p:sp>
        <p:nvSpPr>
          <p:cNvPr id="145" name="Google Shape;145;p18"/>
          <p:cNvSpPr txBox="1"/>
          <p:nvPr/>
        </p:nvSpPr>
        <p:spPr>
          <a:xfrm>
            <a:off x="7658875" y="2240375"/>
            <a:ext cx="1409100" cy="9468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1800" b="1">
              <a:solidFill>
                <a:srgbClr val="595959"/>
              </a:solidFill>
            </a:endParaRPr>
          </a:p>
          <a:p>
            <a:pPr marL="0" lvl="0" indent="0" algn="ctr" rtl="0">
              <a:spcBef>
                <a:spcPts val="0"/>
              </a:spcBef>
              <a:spcAft>
                <a:spcPts val="0"/>
              </a:spcAft>
              <a:buNone/>
            </a:pPr>
            <a:r>
              <a:rPr lang="en" sz="1800" b="1">
                <a:solidFill>
                  <a:srgbClr val="595959"/>
                </a:solidFill>
              </a:rPr>
              <a:t>FPGA</a:t>
            </a:r>
            <a:endParaRPr sz="1800" b="1">
              <a:solidFill>
                <a:srgbClr val="595959"/>
              </a:solidFill>
            </a:endParaRPr>
          </a:p>
        </p:txBody>
      </p:sp>
      <p:cxnSp>
        <p:nvCxnSpPr>
          <p:cNvPr id="146" name="Google Shape;146;p18"/>
          <p:cNvCxnSpPr>
            <a:stCxn id="135" idx="3"/>
          </p:cNvCxnSpPr>
          <p:nvPr/>
        </p:nvCxnSpPr>
        <p:spPr>
          <a:xfrm rot="10800000" flipH="1">
            <a:off x="6910038" y="2625663"/>
            <a:ext cx="750600" cy="4800"/>
          </a:xfrm>
          <a:prstGeom prst="straightConnector1">
            <a:avLst/>
          </a:prstGeom>
          <a:noFill/>
          <a:ln w="9525" cap="flat" cmpd="sng">
            <a:solidFill>
              <a:srgbClr val="999999"/>
            </a:solidFill>
            <a:prstDash val="solid"/>
            <a:round/>
            <a:headEnd type="none" w="med" len="med"/>
            <a:tailEnd type="triangle" w="med" len="med"/>
          </a:ln>
        </p:spPr>
      </p:cxnSp>
      <p:sp>
        <p:nvSpPr>
          <p:cNvPr id="147" name="Google Shape;147;p18"/>
          <p:cNvSpPr txBox="1"/>
          <p:nvPr/>
        </p:nvSpPr>
        <p:spPr>
          <a:xfrm>
            <a:off x="96275" y="1430175"/>
            <a:ext cx="669300" cy="461700"/>
          </a:xfrm>
          <a:prstGeom prst="rect">
            <a:avLst/>
          </a:prstGeom>
          <a:solidFill>
            <a:srgbClr val="A4C2F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Data</a:t>
            </a:r>
            <a:endParaRPr sz="1800">
              <a:solidFill>
                <a:schemeClr val="dk1"/>
              </a:solidFill>
            </a:endParaRPr>
          </a:p>
        </p:txBody>
      </p:sp>
      <p:cxnSp>
        <p:nvCxnSpPr>
          <p:cNvPr id="148" name="Google Shape;148;p18"/>
          <p:cNvCxnSpPr>
            <a:stCxn id="147" idx="3"/>
            <a:endCxn id="138" idx="1"/>
          </p:cNvCxnSpPr>
          <p:nvPr/>
        </p:nvCxnSpPr>
        <p:spPr>
          <a:xfrm rot="10800000" flipH="1">
            <a:off x="765575" y="1629525"/>
            <a:ext cx="441900" cy="31500"/>
          </a:xfrm>
          <a:prstGeom prst="straightConnector1">
            <a:avLst/>
          </a:prstGeom>
          <a:noFill/>
          <a:ln w="9525" cap="flat" cmpd="sng">
            <a:solidFill>
              <a:schemeClr val="dk2"/>
            </a:solidFill>
            <a:prstDash val="solid"/>
            <a:round/>
            <a:headEnd type="none" w="med" len="med"/>
            <a:tailEnd type="triangle" w="med" len="med"/>
          </a:ln>
        </p:spPr>
      </p:cxnSp>
      <p:sp>
        <p:nvSpPr>
          <p:cNvPr id="149" name="Google Shape;149;p18"/>
          <p:cNvSpPr txBox="1"/>
          <p:nvPr/>
        </p:nvSpPr>
        <p:spPr>
          <a:xfrm>
            <a:off x="166475" y="3602175"/>
            <a:ext cx="669300" cy="461700"/>
          </a:xfrm>
          <a:prstGeom prst="rect">
            <a:avLst/>
          </a:prstGeom>
          <a:solidFill>
            <a:srgbClr val="A4C2F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Data</a:t>
            </a:r>
            <a:endParaRPr sz="1800">
              <a:solidFill>
                <a:schemeClr val="dk1"/>
              </a:solidFill>
            </a:endParaRPr>
          </a:p>
        </p:txBody>
      </p:sp>
      <p:cxnSp>
        <p:nvCxnSpPr>
          <p:cNvPr id="150" name="Google Shape;150;p18"/>
          <p:cNvCxnSpPr>
            <a:stCxn id="149" idx="3"/>
            <a:endCxn id="140" idx="1"/>
          </p:cNvCxnSpPr>
          <p:nvPr/>
        </p:nvCxnSpPr>
        <p:spPr>
          <a:xfrm rot="10800000" flipH="1">
            <a:off x="835775" y="3801525"/>
            <a:ext cx="371700" cy="31500"/>
          </a:xfrm>
          <a:prstGeom prst="straightConnector1">
            <a:avLst/>
          </a:prstGeom>
          <a:noFill/>
          <a:ln w="9525" cap="flat" cmpd="sng">
            <a:solidFill>
              <a:schemeClr val="dk2"/>
            </a:solidFill>
            <a:prstDash val="solid"/>
            <a:round/>
            <a:headEnd type="none" w="med" len="med"/>
            <a:tailEnd type="triangle" w="med" len="med"/>
          </a:ln>
        </p:spPr>
      </p:cxnSp>
      <p:sp>
        <p:nvSpPr>
          <p:cNvPr id="151" name="Google Shape;151;p18"/>
          <p:cNvSpPr txBox="1"/>
          <p:nvPr/>
        </p:nvSpPr>
        <p:spPr>
          <a:xfrm>
            <a:off x="378525" y="4173900"/>
            <a:ext cx="23013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1"/>
                </a:solidFill>
              </a:rPr>
              <a:t>2 Voltage regulators:</a:t>
            </a:r>
            <a:r>
              <a:rPr lang="en" sz="1700">
                <a:solidFill>
                  <a:schemeClr val="dk2"/>
                </a:solidFill>
              </a:rPr>
              <a:t> Analog and digital voltages</a:t>
            </a:r>
            <a:endParaRPr sz="1700">
              <a:solidFill>
                <a:schemeClr val="dk2"/>
              </a:solidFill>
            </a:endParaRPr>
          </a:p>
        </p:txBody>
      </p:sp>
      <p:cxnSp>
        <p:nvCxnSpPr>
          <p:cNvPr id="152" name="Google Shape;152;p18"/>
          <p:cNvCxnSpPr>
            <a:stCxn id="136" idx="1"/>
            <a:endCxn id="133" idx="2"/>
          </p:cNvCxnSpPr>
          <p:nvPr/>
        </p:nvCxnSpPr>
        <p:spPr>
          <a:xfrm rot="10800000">
            <a:off x="3305363" y="2890425"/>
            <a:ext cx="1582500" cy="966600"/>
          </a:xfrm>
          <a:prstGeom prst="straightConnector1">
            <a:avLst/>
          </a:prstGeom>
          <a:noFill/>
          <a:ln w="9525" cap="flat" cmpd="sng">
            <a:solidFill>
              <a:schemeClr val="lt1"/>
            </a:solidFill>
            <a:prstDash val="solid"/>
            <a:round/>
            <a:headEnd type="none" w="med" len="med"/>
            <a:tailEnd type="triangle" w="med" len="med"/>
          </a:ln>
        </p:spPr>
      </p:cxnSp>
      <p:cxnSp>
        <p:nvCxnSpPr>
          <p:cNvPr id="153" name="Google Shape;153;p18"/>
          <p:cNvCxnSpPr>
            <a:endCxn id="136" idx="3"/>
          </p:cNvCxnSpPr>
          <p:nvPr/>
        </p:nvCxnSpPr>
        <p:spPr>
          <a:xfrm flipH="1">
            <a:off x="6359963" y="3050025"/>
            <a:ext cx="1319700" cy="807000"/>
          </a:xfrm>
          <a:prstGeom prst="straightConnector1">
            <a:avLst/>
          </a:prstGeom>
          <a:noFill/>
          <a:ln w="9525" cap="flat" cmpd="sng">
            <a:solidFill>
              <a:srgbClr val="DEE2E6"/>
            </a:solidFill>
            <a:prstDash val="solid"/>
            <a:round/>
            <a:headEnd type="none" w="med" len="med"/>
            <a:tailEnd type="triangle" w="med" len="med"/>
          </a:ln>
        </p:spPr>
      </p:cxnSp>
      <p:sp>
        <p:nvSpPr>
          <p:cNvPr id="143" name="Google Shape;143;p18"/>
          <p:cNvSpPr/>
          <p:nvPr/>
        </p:nvSpPr>
        <p:spPr>
          <a:xfrm>
            <a:off x="3967200" y="2309375"/>
            <a:ext cx="1409100" cy="652200"/>
          </a:xfrm>
          <a:prstGeom prst="roundRect">
            <a:avLst>
              <a:gd name="adj" fmla="val 16667"/>
            </a:avLst>
          </a:prstGeom>
          <a:solidFill>
            <a:srgbClr val="D5A6BD"/>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IC Transceiver</a:t>
            </a:r>
            <a:endParaRPr/>
          </a:p>
        </p:txBody>
      </p:sp>
      <p:sp>
        <p:nvSpPr>
          <p:cNvPr id="154" name="Google Shape;154;p18"/>
          <p:cNvSpPr/>
          <p:nvPr/>
        </p:nvSpPr>
        <p:spPr>
          <a:xfrm>
            <a:off x="4879550" y="1345325"/>
            <a:ext cx="1472100" cy="5727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1.8V   3.3V regulator</a:t>
            </a:r>
            <a:endParaRPr/>
          </a:p>
        </p:txBody>
      </p:sp>
      <p:cxnSp>
        <p:nvCxnSpPr>
          <p:cNvPr id="155" name="Google Shape;155;p18"/>
          <p:cNvCxnSpPr>
            <a:stCxn id="154" idx="1"/>
            <a:endCxn id="133" idx="0"/>
          </p:cNvCxnSpPr>
          <p:nvPr/>
        </p:nvCxnSpPr>
        <p:spPr>
          <a:xfrm flipH="1">
            <a:off x="3305150" y="1631675"/>
            <a:ext cx="1574400" cy="686100"/>
          </a:xfrm>
          <a:prstGeom prst="straightConnector1">
            <a:avLst/>
          </a:prstGeom>
          <a:noFill/>
          <a:ln w="9525" cap="flat" cmpd="sng">
            <a:solidFill>
              <a:schemeClr val="lt1"/>
            </a:solidFill>
            <a:prstDash val="solid"/>
            <a:round/>
            <a:headEnd type="none" w="med" len="med"/>
            <a:tailEnd type="triangle" w="med" len="med"/>
          </a:ln>
        </p:spPr>
      </p:cxnSp>
      <p:cxnSp>
        <p:nvCxnSpPr>
          <p:cNvPr id="156" name="Google Shape;156;p18"/>
          <p:cNvCxnSpPr>
            <a:endCxn id="154" idx="3"/>
          </p:cNvCxnSpPr>
          <p:nvPr/>
        </p:nvCxnSpPr>
        <p:spPr>
          <a:xfrm rot="10800000">
            <a:off x="6351650" y="1631675"/>
            <a:ext cx="1319100" cy="615900"/>
          </a:xfrm>
          <a:prstGeom prst="straightConnector1">
            <a:avLst/>
          </a:prstGeom>
          <a:noFill/>
          <a:ln w="9525" cap="flat" cmpd="sng">
            <a:solidFill>
              <a:srgbClr val="DEE2E6"/>
            </a:solidFill>
            <a:prstDash val="solid"/>
            <a:round/>
            <a:headEnd type="none" w="med" len="med"/>
            <a:tailEnd type="triangle" w="med" len="med"/>
          </a:ln>
        </p:spPr>
      </p:cxnSp>
      <p:cxnSp>
        <p:nvCxnSpPr>
          <p:cNvPr id="157" name="Google Shape;157;p18"/>
          <p:cNvCxnSpPr>
            <a:stCxn id="143" idx="3"/>
            <a:endCxn id="135" idx="1"/>
          </p:cNvCxnSpPr>
          <p:nvPr/>
        </p:nvCxnSpPr>
        <p:spPr>
          <a:xfrm rot="10800000" flipH="1">
            <a:off x="5376300" y="2630375"/>
            <a:ext cx="206400" cy="5100"/>
          </a:xfrm>
          <a:prstGeom prst="straightConnector1">
            <a:avLst/>
          </a:prstGeom>
          <a:noFill/>
          <a:ln w="9525" cap="flat" cmpd="sng">
            <a:solidFill>
              <a:schemeClr val="lt1"/>
            </a:solidFill>
            <a:prstDash val="solid"/>
            <a:round/>
            <a:headEnd type="none" w="med" len="med"/>
            <a:tailEnd type="triangle" w="med" len="med"/>
          </a:ln>
        </p:spPr>
      </p:cxnSp>
      <p:sp>
        <p:nvSpPr>
          <p:cNvPr id="158" name="Google Shape;158;p18"/>
          <p:cNvSpPr txBox="1"/>
          <p:nvPr/>
        </p:nvSpPr>
        <p:spPr>
          <a:xfrm>
            <a:off x="7075025" y="3187100"/>
            <a:ext cx="2157600" cy="201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1"/>
                </a:solidFill>
              </a:rPr>
              <a:t>IC Transceiver:</a:t>
            </a:r>
            <a:r>
              <a:rPr lang="en" sz="1700">
                <a:solidFill>
                  <a:schemeClr val="dk2"/>
                </a:solidFill>
              </a:rPr>
              <a:t> takes input voltage from FPGA and splits into 2 voltages, and then combines same 2 voltages back into 1</a:t>
            </a:r>
            <a:endParaRPr sz="1700">
              <a:solidFill>
                <a:schemeClr val="dk2"/>
              </a:solidFill>
            </a:endParaRPr>
          </a:p>
        </p:txBody>
      </p:sp>
      <p:cxnSp>
        <p:nvCxnSpPr>
          <p:cNvPr id="159" name="Google Shape;159;p18"/>
          <p:cNvCxnSpPr/>
          <p:nvPr/>
        </p:nvCxnSpPr>
        <p:spPr>
          <a:xfrm flipH="1">
            <a:off x="3633438" y="2573375"/>
            <a:ext cx="342900" cy="300"/>
          </a:xfrm>
          <a:prstGeom prst="straightConnector1">
            <a:avLst/>
          </a:prstGeom>
          <a:noFill/>
          <a:ln w="9525" cap="flat" cmpd="sng">
            <a:solidFill>
              <a:srgbClr val="FFFFFF"/>
            </a:solidFill>
            <a:prstDash val="solid"/>
            <a:round/>
            <a:headEnd type="none" w="med" len="med"/>
            <a:tailEnd type="triangle" w="med" len="med"/>
          </a:ln>
        </p:spPr>
      </p:cxnSp>
      <p:cxnSp>
        <p:nvCxnSpPr>
          <p:cNvPr id="160" name="Google Shape;160;p18"/>
          <p:cNvCxnSpPr/>
          <p:nvPr/>
        </p:nvCxnSpPr>
        <p:spPr>
          <a:xfrm rot="10800000">
            <a:off x="5391500" y="2714925"/>
            <a:ext cx="195000" cy="4500"/>
          </a:xfrm>
          <a:prstGeom prst="straightConnector1">
            <a:avLst/>
          </a:prstGeom>
          <a:noFill/>
          <a:ln w="9525" cap="flat" cmpd="sng">
            <a:solidFill>
              <a:schemeClr val="lt1"/>
            </a:solidFill>
            <a:prstDash val="solid"/>
            <a:round/>
            <a:headEnd type="none" w="med" len="med"/>
            <a:tailEnd type="triangle" w="med" len="med"/>
          </a:ln>
        </p:spPr>
      </p:cxnSp>
      <p:cxnSp>
        <p:nvCxnSpPr>
          <p:cNvPr id="161" name="Google Shape;161;p18"/>
          <p:cNvCxnSpPr/>
          <p:nvPr/>
        </p:nvCxnSpPr>
        <p:spPr>
          <a:xfrm rot="10800000">
            <a:off x="5556500" y="1537825"/>
            <a:ext cx="118200" cy="300"/>
          </a:xfrm>
          <a:prstGeom prst="straightConnector1">
            <a:avLst/>
          </a:prstGeom>
          <a:noFill/>
          <a:ln w="9525" cap="flat" cmpd="sng">
            <a:solidFill>
              <a:schemeClr val="dk1"/>
            </a:solidFill>
            <a:prstDash val="solid"/>
            <a:round/>
            <a:headEnd type="none" w="med" len="med"/>
            <a:tailEnd type="triangle" w="med" len="med"/>
          </a:ln>
        </p:spPr>
      </p:cxnSp>
      <p:cxnSp>
        <p:nvCxnSpPr>
          <p:cNvPr id="162" name="Google Shape;162;p18"/>
          <p:cNvCxnSpPr/>
          <p:nvPr/>
        </p:nvCxnSpPr>
        <p:spPr>
          <a:xfrm rot="10800000">
            <a:off x="5535025" y="3767975"/>
            <a:ext cx="118200" cy="300"/>
          </a:xfrm>
          <a:prstGeom prst="straightConnector1">
            <a:avLst/>
          </a:prstGeom>
          <a:noFill/>
          <a:ln w="9525" cap="flat" cmpd="sng">
            <a:solidFill>
              <a:schemeClr val="dk1"/>
            </a:solidFill>
            <a:prstDash val="solid"/>
            <a:round/>
            <a:headEnd type="none" w="med" len="med"/>
            <a:tailEnd type="triangle" w="med" len="med"/>
          </a:ln>
        </p:spPr>
      </p:cxnSp>
      <p:cxnSp>
        <p:nvCxnSpPr>
          <p:cNvPr id="163" name="Google Shape;163;p18"/>
          <p:cNvCxnSpPr/>
          <p:nvPr/>
        </p:nvCxnSpPr>
        <p:spPr>
          <a:xfrm flipH="1">
            <a:off x="6915450" y="2751650"/>
            <a:ext cx="746100" cy="5100"/>
          </a:xfrm>
          <a:prstGeom prst="straightConnector1">
            <a:avLst/>
          </a:prstGeom>
          <a:noFill/>
          <a:ln w="9525" cap="flat" cmpd="sng">
            <a:solidFill>
              <a:srgbClr val="999999"/>
            </a:solidFill>
            <a:prstDash val="solid"/>
            <a:round/>
            <a:headEnd type="non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PCB Iterations</a:t>
            </a:r>
            <a:endParaRPr/>
          </a:p>
        </p:txBody>
      </p:sp>
      <p:pic>
        <p:nvPicPr>
          <p:cNvPr id="169" name="Google Shape;169;p19"/>
          <p:cNvPicPr preferRelativeResize="0"/>
          <p:nvPr/>
        </p:nvPicPr>
        <p:blipFill rotWithShape="1">
          <a:blip r:embed="rId3">
            <a:alphaModFix/>
          </a:blip>
          <a:srcRect l="9419" t="2836" r="7737" b="3538"/>
          <a:stretch/>
        </p:blipFill>
        <p:spPr>
          <a:xfrm>
            <a:off x="1940000" y="1971146"/>
            <a:ext cx="1498725" cy="2030817"/>
          </a:xfrm>
          <a:prstGeom prst="rect">
            <a:avLst/>
          </a:prstGeom>
          <a:noFill/>
          <a:ln>
            <a:noFill/>
          </a:ln>
        </p:spPr>
      </p:pic>
      <p:pic>
        <p:nvPicPr>
          <p:cNvPr id="170" name="Google Shape;170;p19"/>
          <p:cNvPicPr preferRelativeResize="0"/>
          <p:nvPr/>
        </p:nvPicPr>
        <p:blipFill rotWithShape="1">
          <a:blip r:embed="rId4">
            <a:alphaModFix/>
          </a:blip>
          <a:srcRect l="9481" r="2967"/>
          <a:stretch/>
        </p:blipFill>
        <p:spPr>
          <a:xfrm>
            <a:off x="155000" y="1685400"/>
            <a:ext cx="1498725" cy="2602250"/>
          </a:xfrm>
          <a:prstGeom prst="rect">
            <a:avLst/>
          </a:prstGeom>
          <a:noFill/>
          <a:ln>
            <a:noFill/>
          </a:ln>
        </p:spPr>
      </p:pic>
      <p:pic>
        <p:nvPicPr>
          <p:cNvPr id="171" name="Google Shape;171;p19"/>
          <p:cNvPicPr preferRelativeResize="0"/>
          <p:nvPr/>
        </p:nvPicPr>
        <p:blipFill rotWithShape="1">
          <a:blip r:embed="rId5">
            <a:alphaModFix/>
          </a:blip>
          <a:srcRect l="6835" r="6094"/>
          <a:stretch/>
        </p:blipFill>
        <p:spPr>
          <a:xfrm>
            <a:off x="3724992" y="1685400"/>
            <a:ext cx="2301184" cy="2602249"/>
          </a:xfrm>
          <a:prstGeom prst="rect">
            <a:avLst/>
          </a:prstGeom>
          <a:noFill/>
          <a:ln>
            <a:noFill/>
          </a:ln>
        </p:spPr>
      </p:pic>
      <p:pic>
        <p:nvPicPr>
          <p:cNvPr id="172" name="Google Shape;172;p19"/>
          <p:cNvPicPr preferRelativeResize="0"/>
          <p:nvPr/>
        </p:nvPicPr>
        <p:blipFill rotWithShape="1">
          <a:blip r:embed="rId6">
            <a:alphaModFix/>
          </a:blip>
          <a:srcRect l="6896" r="5468" b="2429"/>
          <a:stretch/>
        </p:blipFill>
        <p:spPr>
          <a:xfrm>
            <a:off x="6391925" y="1685425"/>
            <a:ext cx="2595417" cy="2602250"/>
          </a:xfrm>
          <a:prstGeom prst="rect">
            <a:avLst/>
          </a:prstGeom>
          <a:noFill/>
          <a:ln>
            <a:noFill/>
          </a:ln>
        </p:spPr>
      </p:pic>
      <p:cxnSp>
        <p:nvCxnSpPr>
          <p:cNvPr id="173" name="Google Shape;173;p19"/>
          <p:cNvCxnSpPr>
            <a:stCxn id="170" idx="3"/>
            <a:endCxn id="169" idx="1"/>
          </p:cNvCxnSpPr>
          <p:nvPr/>
        </p:nvCxnSpPr>
        <p:spPr>
          <a:xfrm>
            <a:off x="1653725" y="2986525"/>
            <a:ext cx="286200" cy="0"/>
          </a:xfrm>
          <a:prstGeom prst="straightConnector1">
            <a:avLst/>
          </a:prstGeom>
          <a:noFill/>
          <a:ln w="9525" cap="flat" cmpd="sng">
            <a:solidFill>
              <a:schemeClr val="dk1"/>
            </a:solidFill>
            <a:prstDash val="solid"/>
            <a:round/>
            <a:headEnd type="none" w="med" len="med"/>
            <a:tailEnd type="triangle" w="med" len="med"/>
          </a:ln>
        </p:spPr>
      </p:cxnSp>
      <p:cxnSp>
        <p:nvCxnSpPr>
          <p:cNvPr id="174" name="Google Shape;174;p19"/>
          <p:cNvCxnSpPr>
            <a:stCxn id="169" idx="3"/>
            <a:endCxn id="171" idx="1"/>
          </p:cNvCxnSpPr>
          <p:nvPr/>
        </p:nvCxnSpPr>
        <p:spPr>
          <a:xfrm>
            <a:off x="3438725" y="2986554"/>
            <a:ext cx="286200" cy="0"/>
          </a:xfrm>
          <a:prstGeom prst="straightConnector1">
            <a:avLst/>
          </a:prstGeom>
          <a:noFill/>
          <a:ln w="9525" cap="flat" cmpd="sng">
            <a:solidFill>
              <a:schemeClr val="dk1"/>
            </a:solidFill>
            <a:prstDash val="solid"/>
            <a:round/>
            <a:headEnd type="none" w="med" len="med"/>
            <a:tailEnd type="triangle" w="med" len="med"/>
          </a:ln>
        </p:spPr>
      </p:cxnSp>
      <p:cxnSp>
        <p:nvCxnSpPr>
          <p:cNvPr id="175" name="Google Shape;175;p19"/>
          <p:cNvCxnSpPr>
            <a:stCxn id="171" idx="3"/>
            <a:endCxn id="172" idx="1"/>
          </p:cNvCxnSpPr>
          <p:nvPr/>
        </p:nvCxnSpPr>
        <p:spPr>
          <a:xfrm>
            <a:off x="6026176" y="2986525"/>
            <a:ext cx="365700" cy="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Assembled PCB</a:t>
            </a:r>
            <a:endParaRPr/>
          </a:p>
        </p:txBody>
      </p:sp>
      <p:pic>
        <p:nvPicPr>
          <p:cNvPr id="181" name="Google Shape;181;p20"/>
          <p:cNvPicPr preferRelativeResize="0"/>
          <p:nvPr/>
        </p:nvPicPr>
        <p:blipFill rotWithShape="1">
          <a:blip r:embed="rId3">
            <a:alphaModFix/>
          </a:blip>
          <a:srcRect l="24249" t="8360" r="24418" b="18169"/>
          <a:stretch/>
        </p:blipFill>
        <p:spPr>
          <a:xfrm rot="-5400002">
            <a:off x="1208763" y="647439"/>
            <a:ext cx="2271925" cy="4333998"/>
          </a:xfrm>
          <a:prstGeom prst="rect">
            <a:avLst/>
          </a:prstGeom>
          <a:noFill/>
          <a:ln>
            <a:noFill/>
          </a:ln>
        </p:spPr>
      </p:pic>
      <p:pic>
        <p:nvPicPr>
          <p:cNvPr id="182" name="Google Shape;182;p20"/>
          <p:cNvPicPr preferRelativeResize="0"/>
          <p:nvPr/>
        </p:nvPicPr>
        <p:blipFill rotWithShape="1">
          <a:blip r:embed="rId4">
            <a:alphaModFix/>
          </a:blip>
          <a:srcRect l="17430" t="2693" r="29298" b="18317"/>
          <a:stretch/>
        </p:blipFill>
        <p:spPr>
          <a:xfrm rot="-5400000">
            <a:off x="5661176" y="585498"/>
            <a:ext cx="2248800" cy="44457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Initial Testing</a:t>
            </a:r>
            <a:endParaRPr/>
          </a:p>
        </p:txBody>
      </p:sp>
      <p:sp>
        <p:nvSpPr>
          <p:cNvPr id="188" name="Google Shape;188;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PCB is functional!</a:t>
            </a:r>
            <a:endParaRPr/>
          </a:p>
        </p:txBody>
      </p:sp>
      <p:pic>
        <p:nvPicPr>
          <p:cNvPr id="189" name="Google Shape;189;p21"/>
          <p:cNvPicPr preferRelativeResize="0"/>
          <p:nvPr/>
        </p:nvPicPr>
        <p:blipFill rotWithShape="1">
          <a:blip r:embed="rId3">
            <a:alphaModFix/>
          </a:blip>
          <a:srcRect r="2997" b="2997"/>
          <a:stretch/>
        </p:blipFill>
        <p:spPr>
          <a:xfrm>
            <a:off x="178500" y="1577599"/>
            <a:ext cx="4261949" cy="2314075"/>
          </a:xfrm>
          <a:prstGeom prst="rect">
            <a:avLst/>
          </a:prstGeom>
          <a:noFill/>
          <a:ln>
            <a:noFill/>
          </a:ln>
        </p:spPr>
      </p:pic>
      <p:pic>
        <p:nvPicPr>
          <p:cNvPr id="190" name="Google Shape;190;p21"/>
          <p:cNvPicPr preferRelativeResize="0"/>
          <p:nvPr/>
        </p:nvPicPr>
        <p:blipFill>
          <a:blip r:embed="rId4">
            <a:alphaModFix/>
          </a:blip>
          <a:stretch>
            <a:fillRect/>
          </a:stretch>
        </p:blipFill>
        <p:spPr>
          <a:xfrm>
            <a:off x="4701725" y="1574438"/>
            <a:ext cx="4261950" cy="2320398"/>
          </a:xfrm>
          <a:prstGeom prst="rect">
            <a:avLst/>
          </a:prstGeom>
          <a:noFill/>
          <a:ln>
            <a:noFill/>
          </a:ln>
        </p:spPr>
      </p:pic>
      <p:sp>
        <p:nvSpPr>
          <p:cNvPr id="191" name="Google Shape;191;p21"/>
          <p:cNvSpPr txBox="1"/>
          <p:nvPr/>
        </p:nvSpPr>
        <p:spPr>
          <a:xfrm>
            <a:off x="4860000" y="1152475"/>
            <a:ext cx="4284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latin typeface="Oswald"/>
                <a:ea typeface="Oswald"/>
                <a:cs typeface="Oswald"/>
                <a:sym typeface="Oswald"/>
              </a:rPr>
              <a:t>Transmitting data over D0 (data output)</a:t>
            </a:r>
            <a:endParaRPr sz="1800">
              <a:solidFill>
                <a:schemeClr val="dk2"/>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650</Words>
  <Application>Microsoft Office PowerPoint</Application>
  <PresentationFormat>On-screen Show (16:9)</PresentationFormat>
  <Paragraphs>98</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Oswald</vt:lpstr>
      <vt:lpstr>Roboto</vt:lpstr>
      <vt:lpstr>Arial</vt:lpstr>
      <vt:lpstr>Oswald Medium</vt:lpstr>
      <vt:lpstr>Simple Light</vt:lpstr>
      <vt:lpstr>WINS - Waves, Instabilities &amp; Noise Spectrometer for Earth’s Ionosphere</vt:lpstr>
      <vt:lpstr>Project Goals</vt:lpstr>
      <vt:lpstr> Measuring Plasma Waves in the Ionosphere</vt:lpstr>
      <vt:lpstr>Challenges in Space</vt:lpstr>
      <vt:lpstr>PCB Concept of Operations</vt:lpstr>
      <vt:lpstr>Actual PCB</vt:lpstr>
      <vt:lpstr>PCB Iterations</vt:lpstr>
      <vt:lpstr>Assembled PCB</vt:lpstr>
      <vt:lpstr>Initial Testing</vt:lpstr>
      <vt:lpstr>Testing</vt:lpstr>
      <vt:lpstr>Next Steps</vt:lpstr>
      <vt:lpstr>Acknowledgements</vt:lpstr>
      <vt:lpstr>Thank You</vt:lpstr>
      <vt:lpstr>References</vt:lpstr>
      <vt:lpstr>Hardware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WINS - Waves, Instabilities &amp; Noise Spectrometer for Earth’s Ionosphere</dc:title>
  <dc:creator>Michelle A. Coe</dc:creator>
  <cp:lastModifiedBy>Michelle A. Coe</cp:lastModifiedBy>
  <cp:revision>1</cp:revision>
  <dcterms:modified xsi:type="dcterms:W3CDTF">2024-04-09T21:30:26Z</dcterms:modified>
</cp:coreProperties>
</file>